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2"/>
  </p:notesMasterIdLst>
  <p:handoutMasterIdLst>
    <p:handoutMasterId r:id="rId33"/>
  </p:handoutMasterIdLst>
  <p:sldIdLst>
    <p:sldId id="262" r:id="rId2"/>
    <p:sldId id="266" r:id="rId3"/>
    <p:sldId id="294" r:id="rId4"/>
    <p:sldId id="295" r:id="rId5"/>
    <p:sldId id="297" r:id="rId6"/>
    <p:sldId id="298" r:id="rId7"/>
    <p:sldId id="299" r:id="rId8"/>
    <p:sldId id="300" r:id="rId9"/>
    <p:sldId id="302" r:id="rId10"/>
    <p:sldId id="303" r:id="rId11"/>
    <p:sldId id="304" r:id="rId12"/>
    <p:sldId id="301" r:id="rId13"/>
    <p:sldId id="306" r:id="rId14"/>
    <p:sldId id="307" r:id="rId15"/>
    <p:sldId id="308" r:id="rId16"/>
    <p:sldId id="309" r:id="rId17"/>
    <p:sldId id="310" r:id="rId18"/>
    <p:sldId id="312" r:id="rId19"/>
    <p:sldId id="313" r:id="rId20"/>
    <p:sldId id="314" r:id="rId21"/>
    <p:sldId id="315" r:id="rId22"/>
    <p:sldId id="311" r:id="rId23"/>
    <p:sldId id="316" r:id="rId24"/>
    <p:sldId id="317" r:id="rId25"/>
    <p:sldId id="318" r:id="rId26"/>
    <p:sldId id="319" r:id="rId27"/>
    <p:sldId id="320" r:id="rId28"/>
    <p:sldId id="321" r:id="rId29"/>
    <p:sldId id="322" r:id="rId30"/>
    <p:sldId id="323" r:id="rId31"/>
  </p:sldIdLst>
  <p:sldSz cx="9144000" cy="6858000" type="screen4x3"/>
  <p:notesSz cx="6858000" cy="9144000"/>
  <p:defaultTextStyle>
    <a:defPPr>
      <a:defRPr lang="en-GB"/>
    </a:defPPr>
    <a:lvl1pPr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1pPr>
    <a:lvl2pPr marL="4572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2pPr>
    <a:lvl3pPr marL="9144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3pPr>
    <a:lvl4pPr marL="13716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4pPr>
    <a:lvl5pPr marL="18288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5pPr>
    <a:lvl6pPr marL="22860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6pPr>
    <a:lvl7pPr marL="27432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7pPr>
    <a:lvl8pPr marL="32004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8pPr>
    <a:lvl9pPr marL="36576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naa" initials="U" lastIdx="15" clrIdx="0">
    <p:extLst>
      <p:ext uri="{19B8F6BF-5375-455C-9EA6-DF929625EA0E}">
        <p15:presenceInfo xmlns:p15="http://schemas.microsoft.com/office/powerpoint/2012/main" userId="Urn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EBF4EF"/>
    <a:srgbClr val="FFFF00"/>
    <a:srgbClr val="D0D505"/>
    <a:srgbClr val="2B7C02"/>
    <a:srgbClr val="328F03"/>
    <a:srgbClr val="4D4D4D"/>
    <a:srgbClr val="002164"/>
    <a:srgbClr val="005817"/>
    <a:srgbClr val="013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0" autoAdjust="0"/>
    <p:restoredTop sz="94549" autoAdjust="0"/>
  </p:normalViewPr>
  <p:slideViewPr>
    <p:cSldViewPr snapToGrid="0">
      <p:cViewPr varScale="1">
        <p:scale>
          <a:sx n="74" d="100"/>
          <a:sy n="74" d="100"/>
        </p:scale>
        <p:origin x="642"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03T16:30:13.899" idx="14">
    <p:pos x="3878" y="1590"/>
    <p:text>entertainment software rating board</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0-08T11:58:48.278" idx="15">
    <p:pos x="5606" y="3075"/>
    <p:text>Thus, videogames for learning would be defined as digital learning games. Such a definition allows us to exclude other types of simulations and digital visualization tools while including other important forms of contemporary games such as alternate reality games (ARGs) played on mobile devices.</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Arial" panose="020B0604020202020204" pitchFamily="34" charset="0"/>
                <a:ea typeface="宋体" panose="02010600030101010101" pitchFamily="2" charset="-122"/>
              </a:defRPr>
            </a:lvl1pPr>
          </a:lstStyle>
          <a:p>
            <a:endParaRPr lang="zh-CN" altLang="en-US"/>
          </a:p>
        </p:txBody>
      </p:sp>
      <p:sp>
        <p:nvSpPr>
          <p:cNvPr id="563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panose="020B0604020202020204" pitchFamily="34" charset="0"/>
                <a:ea typeface="宋体" panose="02010600030101010101" pitchFamily="2" charset="-122"/>
              </a:defRPr>
            </a:lvl1pPr>
          </a:lstStyle>
          <a:p>
            <a:endParaRPr lang="en-US" altLang="zh-CN"/>
          </a:p>
        </p:txBody>
      </p:sp>
      <p:sp>
        <p:nvSpPr>
          <p:cNvPr id="563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Arial" panose="020B0604020202020204" pitchFamily="34" charset="0"/>
                <a:ea typeface="宋体" panose="02010600030101010101" pitchFamily="2" charset="-122"/>
              </a:defRPr>
            </a:lvl1pPr>
          </a:lstStyle>
          <a:p>
            <a:endParaRPr lang="en-US" altLang="zh-CN"/>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panose="020B0604020202020204" pitchFamily="34" charset="0"/>
                <a:ea typeface="宋体" panose="02010600030101010101" pitchFamily="2" charset="-122"/>
              </a:defRPr>
            </a:lvl1pPr>
          </a:lstStyle>
          <a:p>
            <a:fld id="{4BDDF340-4EE5-405E-81CA-C47EB5C1D0FB}" type="slidenum">
              <a:rPr lang="zh-CN" altLang="en-US"/>
              <a:pPr/>
              <a:t>‹#›</a:t>
            </a:fld>
            <a:endParaRPr lang="en-US" altLang="zh-CN"/>
          </a:p>
        </p:txBody>
      </p:sp>
    </p:spTree>
    <p:extLst>
      <p:ext uri="{BB962C8B-B14F-4D97-AF65-F5344CB8AC3E}">
        <p14:creationId xmlns:p14="http://schemas.microsoft.com/office/powerpoint/2010/main" val="1700029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Arial" panose="020B0604020202020204" pitchFamily="34" charset="0"/>
                <a:ea typeface="宋体" panose="02010600030101010101" pitchFamily="2" charset="-122"/>
              </a:defRPr>
            </a:lvl1pPr>
          </a:lstStyle>
          <a:p>
            <a:endParaRPr lang="zh-CN" altLang="en-US"/>
          </a:p>
        </p:txBody>
      </p:sp>
      <p:sp>
        <p:nvSpPr>
          <p:cNvPr id="552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panose="020B0604020202020204" pitchFamily="34" charset="0"/>
                <a:ea typeface="宋体" panose="02010600030101010101" pitchFamily="2" charset="-122"/>
              </a:defRPr>
            </a:lvl1pPr>
          </a:lstStyle>
          <a:p>
            <a:endParaRPr lang="en-US" altLang="zh-CN"/>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Arial" panose="020B0604020202020204" pitchFamily="34" charset="0"/>
                <a:ea typeface="宋体" panose="02010600030101010101" pitchFamily="2" charset="-122"/>
              </a:defRPr>
            </a:lvl1pPr>
          </a:lstStyle>
          <a:p>
            <a:endParaRPr lang="en-US" altLang="zh-CN"/>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panose="020B0604020202020204" pitchFamily="34" charset="0"/>
                <a:ea typeface="宋体" panose="02010600030101010101" pitchFamily="2" charset="-122"/>
              </a:defRPr>
            </a:lvl1pPr>
          </a:lstStyle>
          <a:p>
            <a:fld id="{3FB39293-7E04-420F-8E7D-ECC08E293D43}" type="slidenum">
              <a:rPr lang="zh-CN" altLang="en-US"/>
              <a:pPr/>
              <a:t>‹#›</a:t>
            </a:fld>
            <a:endParaRPr lang="en-US" altLang="zh-CN"/>
          </a:p>
        </p:txBody>
      </p:sp>
    </p:spTree>
    <p:extLst>
      <p:ext uri="{BB962C8B-B14F-4D97-AF65-F5344CB8AC3E}">
        <p14:creationId xmlns:p14="http://schemas.microsoft.com/office/powerpoint/2010/main" val="3053968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5" name="Rectangle 23"/>
          <p:cNvSpPr>
            <a:spLocks noGrp="1" noChangeArrowheads="1"/>
          </p:cNvSpPr>
          <p:nvPr>
            <p:ph type="dt" sz="quarter" idx="2"/>
          </p:nvPr>
        </p:nvSpPr>
        <p:spPr bwMode="auto">
          <a:xfrm>
            <a:off x="457200" y="6524625"/>
            <a:ext cx="2133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chemeClr val="tx1"/>
                </a:solidFill>
                <a:effectLst>
                  <a:outerShdw blurRad="38100" dist="38100" dir="2700000" algn="tl">
                    <a:srgbClr val="C0C0C0"/>
                  </a:outerShdw>
                </a:effectLst>
              </a:defRPr>
            </a:lvl1pPr>
          </a:lstStyle>
          <a:p>
            <a:endParaRPr lang="en-US" altLang="ko-KR"/>
          </a:p>
        </p:txBody>
      </p:sp>
      <p:sp>
        <p:nvSpPr>
          <p:cNvPr id="13336" name="Rectangle 24"/>
          <p:cNvSpPr>
            <a:spLocks noGrp="1" noChangeArrowheads="1"/>
          </p:cNvSpPr>
          <p:nvPr>
            <p:ph type="ftr" sz="quarter" idx="3"/>
          </p:nvPr>
        </p:nvSpPr>
        <p:spPr>
          <a:xfrm>
            <a:off x="3452813" y="6494463"/>
            <a:ext cx="2895600" cy="152400"/>
          </a:xfrm>
        </p:spPr>
        <p:txBody>
          <a:bodyPr/>
          <a:lstStyle>
            <a:lvl1pPr algn="ctr">
              <a:defRPr sz="1400" b="0">
                <a:solidFill>
                  <a:schemeClr val="folHlink"/>
                </a:solidFill>
                <a:effectLst>
                  <a:outerShdw blurRad="38100" dist="38100" dir="2700000" algn="tl">
                    <a:srgbClr val="C0C0C0"/>
                  </a:outerShdw>
                </a:effectLst>
                <a:latin typeface="Times New Roman" panose="02020603050405020304" pitchFamily="18" charset="0"/>
              </a:defRPr>
            </a:lvl1pPr>
          </a:lstStyle>
          <a:p>
            <a:r>
              <a:rPr lang="en-US" altLang="zh-CN"/>
              <a:t>www.wondershare.com</a:t>
            </a:r>
            <a:endParaRPr lang="en-US" altLang="ko-KR"/>
          </a:p>
        </p:txBody>
      </p:sp>
      <p:sp>
        <p:nvSpPr>
          <p:cNvPr id="13341" name="Text Box 29"/>
          <p:cNvSpPr txBox="1">
            <a:spLocks noChangeArrowheads="1"/>
          </p:cNvSpPr>
          <p:nvPr/>
        </p:nvSpPr>
        <p:spPr bwMode="black">
          <a:xfrm>
            <a:off x="7473950" y="6121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ko-KR" sz="2400" b="1">
                <a:effectLst/>
                <a:latin typeface="Verdana" panose="020B0604030504040204" pitchFamily="34" charset="0"/>
              </a:rPr>
              <a:t>LOGO</a:t>
            </a:r>
          </a:p>
        </p:txBody>
      </p:sp>
      <p:sp>
        <p:nvSpPr>
          <p:cNvPr id="13489" name="Rectangle 177"/>
          <p:cNvSpPr>
            <a:spLocks noGrp="1" noChangeArrowheads="1"/>
          </p:cNvSpPr>
          <p:nvPr>
            <p:ph type="ctrTitle" sz="quarter"/>
          </p:nvPr>
        </p:nvSpPr>
        <p:spPr bwMode="auto">
          <a:xfrm>
            <a:off x="620713" y="1757363"/>
            <a:ext cx="6821487" cy="1470025"/>
          </a:xfrm>
        </p:spPr>
        <p:txBody>
          <a:bodyPr/>
          <a:lstStyle>
            <a:lvl1pPr algn="ctr">
              <a:defRPr sz="3600">
                <a:solidFill>
                  <a:srgbClr val="013B41"/>
                </a:solidFill>
              </a:defRPr>
            </a:lvl1pPr>
          </a:lstStyle>
          <a:p>
            <a:pPr lvl="0"/>
            <a:r>
              <a:rPr lang="en-US" altLang="zh-CN" noProof="0" smtClean="0"/>
              <a:t>Click to edit Master title style</a:t>
            </a:r>
            <a:endParaRPr lang="zh-CN" altLang="en-US"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424567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0563" y="128588"/>
            <a:ext cx="1993900" cy="5635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58863" y="128588"/>
            <a:ext cx="5829300" cy="5635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62614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229583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35976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58863" y="1209675"/>
            <a:ext cx="3484562" cy="455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5825" y="1209675"/>
            <a:ext cx="3484563" cy="455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102740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167083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386916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241927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282258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ko-KR"/>
              <a:t>Company Logo</a:t>
            </a:r>
          </a:p>
        </p:txBody>
      </p:sp>
    </p:spTree>
    <p:extLst>
      <p:ext uri="{BB962C8B-B14F-4D97-AF65-F5344CB8AC3E}">
        <p14:creationId xmlns:p14="http://schemas.microsoft.com/office/powerpoint/2010/main" val="314113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09" name="Rectangle 21"/>
          <p:cNvSpPr>
            <a:spLocks noGrp="1" noChangeArrowheads="1"/>
          </p:cNvSpPr>
          <p:nvPr>
            <p:ph type="title"/>
          </p:nvPr>
        </p:nvSpPr>
        <p:spPr bwMode="black">
          <a:xfrm>
            <a:off x="1185863" y="128588"/>
            <a:ext cx="784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2310" name="Rectangle 22"/>
          <p:cNvSpPr>
            <a:spLocks noGrp="1" noChangeArrowheads="1"/>
          </p:cNvSpPr>
          <p:nvPr>
            <p:ph type="body" idx="1"/>
          </p:nvPr>
        </p:nvSpPr>
        <p:spPr bwMode="auto">
          <a:xfrm>
            <a:off x="1058863" y="1209675"/>
            <a:ext cx="7121525"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12312" name="Rectangle 24"/>
          <p:cNvSpPr>
            <a:spLocks noGrp="1" noChangeArrowheads="1"/>
          </p:cNvSpPr>
          <p:nvPr>
            <p:ph type="ftr" sz="quarter" idx="3"/>
          </p:nvPr>
        </p:nvSpPr>
        <p:spPr bwMode="auto">
          <a:xfrm>
            <a:off x="177800" y="6365875"/>
            <a:ext cx="1946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600" b="1">
                <a:effectLst/>
                <a:latin typeface="+mn-lt"/>
              </a:defRPr>
            </a:lvl1pPr>
          </a:lstStyle>
          <a:p>
            <a:r>
              <a:rPr lang="en-US" altLang="ko-KR"/>
              <a:t>Company Logo</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2800" b="1" kern="1200">
          <a:solidFill>
            <a:schemeClr val="accent2"/>
          </a:solidFill>
          <a:latin typeface="+mj-lt"/>
          <a:ea typeface="+mj-ea"/>
          <a:cs typeface="+mj-cs"/>
        </a:defRPr>
      </a:lvl1pPr>
      <a:lvl2pPr algn="l" rtl="0" eaLnBrk="1" fontAlgn="base" hangingPunct="1">
        <a:spcBef>
          <a:spcPct val="0"/>
        </a:spcBef>
        <a:spcAft>
          <a:spcPct val="0"/>
        </a:spcAft>
        <a:defRPr sz="2800" b="1">
          <a:solidFill>
            <a:schemeClr val="accent2"/>
          </a:solidFill>
          <a:latin typeface="Verdana" panose="020B0604030504040204" pitchFamily="34" charset="0"/>
        </a:defRPr>
      </a:lvl2pPr>
      <a:lvl3pPr algn="l" rtl="0" eaLnBrk="1" fontAlgn="base" hangingPunct="1">
        <a:spcBef>
          <a:spcPct val="0"/>
        </a:spcBef>
        <a:spcAft>
          <a:spcPct val="0"/>
        </a:spcAft>
        <a:defRPr sz="2800" b="1">
          <a:solidFill>
            <a:schemeClr val="accent2"/>
          </a:solidFill>
          <a:latin typeface="Verdana" panose="020B0604030504040204" pitchFamily="34" charset="0"/>
        </a:defRPr>
      </a:lvl3pPr>
      <a:lvl4pPr algn="l" rtl="0" eaLnBrk="1" fontAlgn="base" hangingPunct="1">
        <a:spcBef>
          <a:spcPct val="0"/>
        </a:spcBef>
        <a:spcAft>
          <a:spcPct val="0"/>
        </a:spcAft>
        <a:defRPr sz="2800" b="1">
          <a:solidFill>
            <a:schemeClr val="accent2"/>
          </a:solidFill>
          <a:latin typeface="Verdana" panose="020B0604030504040204" pitchFamily="34" charset="0"/>
        </a:defRPr>
      </a:lvl4pPr>
      <a:lvl5pPr algn="l" rtl="0" eaLnBrk="1" fontAlgn="base" hangingPunct="1">
        <a:spcBef>
          <a:spcPct val="0"/>
        </a:spcBef>
        <a:spcAft>
          <a:spcPct val="0"/>
        </a:spcAft>
        <a:defRPr sz="2800" b="1">
          <a:solidFill>
            <a:schemeClr val="accent2"/>
          </a:solidFill>
          <a:latin typeface="Verdana" panose="020B0604030504040204" pitchFamily="34" charset="0"/>
        </a:defRPr>
      </a:lvl5pPr>
      <a:lvl6pPr marL="457200" algn="l" rtl="0" eaLnBrk="1" fontAlgn="base" hangingPunct="1">
        <a:spcBef>
          <a:spcPct val="0"/>
        </a:spcBef>
        <a:spcAft>
          <a:spcPct val="0"/>
        </a:spcAft>
        <a:defRPr sz="2800" b="1">
          <a:solidFill>
            <a:schemeClr val="accent2"/>
          </a:solidFill>
          <a:latin typeface="Verdana" panose="020B0604030504040204" pitchFamily="34" charset="0"/>
        </a:defRPr>
      </a:lvl6pPr>
      <a:lvl7pPr marL="914400" algn="l" rtl="0" eaLnBrk="1" fontAlgn="base" hangingPunct="1">
        <a:spcBef>
          <a:spcPct val="0"/>
        </a:spcBef>
        <a:spcAft>
          <a:spcPct val="0"/>
        </a:spcAft>
        <a:defRPr sz="2800" b="1">
          <a:solidFill>
            <a:schemeClr val="accent2"/>
          </a:solidFill>
          <a:latin typeface="Verdana" panose="020B0604030504040204" pitchFamily="34" charset="0"/>
        </a:defRPr>
      </a:lvl7pPr>
      <a:lvl8pPr marL="1371600" algn="l" rtl="0" eaLnBrk="1" fontAlgn="base" hangingPunct="1">
        <a:spcBef>
          <a:spcPct val="0"/>
        </a:spcBef>
        <a:spcAft>
          <a:spcPct val="0"/>
        </a:spcAft>
        <a:defRPr sz="2800" b="1">
          <a:solidFill>
            <a:schemeClr val="accent2"/>
          </a:solidFill>
          <a:latin typeface="Verdana" panose="020B0604030504040204" pitchFamily="34" charset="0"/>
        </a:defRPr>
      </a:lvl8pPr>
      <a:lvl9pPr marL="1828800" algn="l" rtl="0" eaLnBrk="1" fontAlgn="base" hangingPunct="1">
        <a:spcBef>
          <a:spcPct val="0"/>
        </a:spcBef>
        <a:spcAft>
          <a:spcPct val="0"/>
        </a:spcAft>
        <a:defRPr sz="2800" b="1">
          <a:solidFill>
            <a:schemeClr val="accent2"/>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folHlink"/>
        </a:buClr>
        <a:buFont typeface="Wingdings" panose="05000000000000000000" pitchFamily="2" charset="2"/>
        <a:buChar char="u"/>
        <a:defRPr sz="2000" b="1" kern="1200">
          <a:solidFill>
            <a:schemeClr val="folHlink"/>
          </a:solidFill>
          <a:latin typeface="+mn-lt"/>
          <a:ea typeface="+mn-ea"/>
          <a:cs typeface="+mn-cs"/>
        </a:defRPr>
      </a:lvl1pPr>
      <a:lvl2pPr marL="742950" indent="-285750" algn="l" rtl="0" eaLnBrk="1" fontAlgn="base" hangingPunct="1">
        <a:spcBef>
          <a:spcPct val="20000"/>
        </a:spcBef>
        <a:spcAft>
          <a:spcPct val="0"/>
        </a:spcAft>
        <a:buClr>
          <a:schemeClr val="accent1"/>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1"/>
        </a:buClr>
        <a:buSzPct val="60000"/>
        <a:buFont typeface="Wingdings" panose="05000000000000000000" pitchFamily="2" charset="2"/>
        <a:buChar char="n"/>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8.xml"/><Relationship Id="rId10"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980" name="Rectangle 380"/>
          <p:cNvSpPr>
            <a:spLocks noChangeArrowheads="1"/>
          </p:cNvSpPr>
          <p:nvPr/>
        </p:nvSpPr>
        <p:spPr bwMode="auto">
          <a:xfrm>
            <a:off x="837127" y="2716974"/>
            <a:ext cx="4842456" cy="533400"/>
          </a:xfrm>
          <a:prstGeom prst="rect">
            <a:avLst/>
          </a:prstGeom>
          <a:solidFill>
            <a:schemeClr val="accent3">
              <a:alpha val="52000"/>
            </a:schemeClr>
          </a:solidFill>
          <a:ln>
            <a:noFill/>
          </a:ln>
          <a:effectLst/>
          <a:extLst/>
        </p:spPr>
        <p:txBody>
          <a:bodyPr/>
          <a:lstStyle>
            <a:lvl1pPr>
              <a:spcBef>
                <a:spcPct val="20000"/>
              </a:spcBef>
              <a:buClr>
                <a:schemeClr val="folHlink"/>
              </a:buClr>
              <a:buFont typeface="Wingdings" panose="05000000000000000000" pitchFamily="2" charset="2"/>
              <a:defRPr sz="1600">
                <a:solidFill>
                  <a:schemeClr val="tx1"/>
                </a:solidFill>
                <a:latin typeface="Verdana" panose="020B0604030504040204" pitchFamily="34" charset="0"/>
                <a:ea typeface="굴림" pitchFamily="34" charset="-127"/>
              </a:defRPr>
            </a:lvl1pPr>
            <a:lvl2pPr>
              <a:spcBef>
                <a:spcPct val="20000"/>
              </a:spcBef>
              <a:buClr>
                <a:schemeClr val="accent1"/>
              </a:buClr>
              <a:buSzPct val="60000"/>
              <a:buFont typeface="Wingdings" panose="05000000000000000000" pitchFamily="2" charset="2"/>
              <a:defRPr>
                <a:solidFill>
                  <a:schemeClr val="tx1"/>
                </a:solidFill>
                <a:latin typeface="Verdana" panose="020B0604030504040204" pitchFamily="34" charset="0"/>
              </a:defRPr>
            </a:lvl2pPr>
            <a:lvl3pPr>
              <a:spcBef>
                <a:spcPct val="20000"/>
              </a:spcBef>
              <a:buClr>
                <a:schemeClr val="folHlink"/>
              </a:buClr>
              <a:buSzPct val="60000"/>
              <a:buFont typeface="Wingdings" panose="05000000000000000000" pitchFamily="2" charset="2"/>
              <a:defRPr sz="1600">
                <a:solidFill>
                  <a:schemeClr val="tx1"/>
                </a:solidFill>
                <a:latin typeface="Verdana" panose="020B0604030504040204" pitchFamily="34" charset="0"/>
              </a:defRPr>
            </a:lvl3pPr>
            <a:lvl4pPr>
              <a:spcBef>
                <a:spcPct val="20000"/>
              </a:spcBef>
              <a:buClr>
                <a:schemeClr val="tx1"/>
              </a:buClr>
              <a:buSzPct val="60000"/>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bg1"/>
              </a:buClr>
              <a:buSzPct val="60000"/>
              <a:buFont typeface="Wingdings" panose="05000000000000000000" pitchFamily="2" charset="2"/>
              <a:defRPr sz="1400">
                <a:solidFill>
                  <a:schemeClr val="tx1"/>
                </a:solidFill>
                <a:latin typeface="Verdana" panose="020B0604030504040204" pitchFamily="34" charset="0"/>
              </a:defRPr>
            </a:lvl5pPr>
            <a:lvl6pPr algn="ctr" fontAlgn="base">
              <a:spcBef>
                <a:spcPct val="20000"/>
              </a:spcBef>
              <a:spcAft>
                <a:spcPct val="0"/>
              </a:spcAft>
              <a:buClr>
                <a:schemeClr val="bg1"/>
              </a:buClr>
              <a:buSzPct val="60000"/>
              <a:buFont typeface="Wingdings" panose="05000000000000000000" pitchFamily="2" charset="2"/>
              <a:defRPr sz="1400">
                <a:solidFill>
                  <a:schemeClr val="tx1"/>
                </a:solidFill>
                <a:latin typeface="Verdana" panose="020B0604030504040204" pitchFamily="34" charset="0"/>
              </a:defRPr>
            </a:lvl6pPr>
            <a:lvl7pPr algn="ctr" fontAlgn="base">
              <a:spcBef>
                <a:spcPct val="20000"/>
              </a:spcBef>
              <a:spcAft>
                <a:spcPct val="0"/>
              </a:spcAft>
              <a:buClr>
                <a:schemeClr val="bg1"/>
              </a:buClr>
              <a:buSzPct val="60000"/>
              <a:buFont typeface="Wingdings" panose="05000000000000000000" pitchFamily="2" charset="2"/>
              <a:defRPr sz="1400">
                <a:solidFill>
                  <a:schemeClr val="tx1"/>
                </a:solidFill>
                <a:latin typeface="Verdana" panose="020B0604030504040204" pitchFamily="34" charset="0"/>
              </a:defRPr>
            </a:lvl7pPr>
            <a:lvl8pPr algn="ctr" fontAlgn="base">
              <a:spcBef>
                <a:spcPct val="20000"/>
              </a:spcBef>
              <a:spcAft>
                <a:spcPct val="0"/>
              </a:spcAft>
              <a:buClr>
                <a:schemeClr val="bg1"/>
              </a:buClr>
              <a:buSzPct val="60000"/>
              <a:buFont typeface="Wingdings" panose="05000000000000000000" pitchFamily="2" charset="2"/>
              <a:defRPr sz="1400">
                <a:solidFill>
                  <a:schemeClr val="tx1"/>
                </a:solidFill>
                <a:latin typeface="Verdana" panose="020B0604030504040204" pitchFamily="34" charset="0"/>
              </a:defRPr>
            </a:lvl8pPr>
            <a:lvl9pPr algn="ctr" fontAlgn="base">
              <a:spcBef>
                <a:spcPct val="20000"/>
              </a:spcBef>
              <a:spcAft>
                <a:spcPct val="0"/>
              </a:spcAft>
              <a:buClr>
                <a:schemeClr val="bg1"/>
              </a:buClr>
              <a:buSzPct val="60000"/>
              <a:buFont typeface="Wingdings" panose="05000000000000000000" pitchFamily="2" charset="2"/>
              <a:defRPr sz="1400">
                <a:solidFill>
                  <a:schemeClr val="tx1"/>
                </a:solidFill>
                <a:latin typeface="Verdana" panose="020B0604030504040204" pitchFamily="34" charset="0"/>
              </a:defRPr>
            </a:lvl9pPr>
          </a:lstStyle>
          <a:p>
            <a:pPr algn="r"/>
            <a:r>
              <a:rPr lang="en-GB" sz="3200" b="1" dirty="0" smtClean="0">
                <a:solidFill>
                  <a:srgbClr val="111111"/>
                </a:solidFill>
                <a:effectLst/>
                <a:latin typeface="Times New Roman" pitchFamily="18"/>
                <a:cs typeface="Times New Roman" pitchFamily="18"/>
              </a:rPr>
              <a:t>Videogames and Learning</a:t>
            </a:r>
          </a:p>
        </p:txBody>
      </p:sp>
      <p:sp>
        <p:nvSpPr>
          <p:cNvPr id="25982" name="Rectangle 382"/>
          <p:cNvSpPr>
            <a:spLocks noGrp="1" noChangeArrowheads="1"/>
          </p:cNvSpPr>
          <p:nvPr>
            <p:ph type="ctrTitle" sz="quarter"/>
          </p:nvPr>
        </p:nvSpPr>
        <p:spPr bwMode="black">
          <a:xfrm>
            <a:off x="1213141" y="597783"/>
            <a:ext cx="6821487" cy="1754326"/>
          </a:xfrm>
          <a:solidFill>
            <a:schemeClr val="accent3">
              <a:alpha val="51000"/>
            </a:schemeClr>
          </a:solidFill>
          <a:ln/>
          <a:extLst/>
        </p:spPr>
        <p:txBody>
          <a:bodyPr wrap="square">
            <a:spAutoFit/>
          </a:bodyPr>
          <a:lstStyle/>
          <a:p>
            <a:pPr>
              <a:lnSpc>
                <a:spcPct val="150000"/>
              </a:lnSpc>
            </a:pPr>
            <a:r>
              <a:rPr lang="en-GB" i="1" dirty="0" smtClean="0">
                <a:solidFill>
                  <a:schemeClr val="tx1">
                    <a:lumMod val="50000"/>
                  </a:schemeClr>
                </a:solidFill>
                <a:latin typeface="Times New Roman" pitchFamily="18"/>
                <a:cs typeface="Times New Roman" pitchFamily="18"/>
              </a:rPr>
              <a:t>THE CAMBRIDGE HANDBOOK OF THE LEARNING SCIENCES </a:t>
            </a:r>
            <a:endParaRPr lang="en-US" altLang="ko-KR" i="1" dirty="0">
              <a:solidFill>
                <a:schemeClr val="tx1">
                  <a:lumMod val="50000"/>
                </a:schemeClr>
              </a:solidFill>
              <a:ea typeface="굴림" pitchFamily="34" charset="-127"/>
            </a:endParaRPr>
          </a:p>
        </p:txBody>
      </p:sp>
      <p:sp>
        <p:nvSpPr>
          <p:cNvPr id="5" name="Rectangle 380"/>
          <p:cNvSpPr>
            <a:spLocks noChangeArrowheads="1"/>
          </p:cNvSpPr>
          <p:nvPr/>
        </p:nvSpPr>
        <p:spPr bwMode="auto">
          <a:xfrm>
            <a:off x="4778062" y="5456919"/>
            <a:ext cx="4365938" cy="377210"/>
          </a:xfrm>
          <a:prstGeom prst="rect">
            <a:avLst/>
          </a:prstGeom>
          <a:solidFill>
            <a:schemeClr val="accent3">
              <a:alpha val="50000"/>
            </a:schemeClr>
          </a:solidFill>
          <a:ln>
            <a:noFill/>
          </a:ln>
          <a:effectLst/>
          <a:extLst/>
        </p:spPr>
        <p:txBody>
          <a:bodyPr/>
          <a:lstStyle>
            <a:lvl1pPr>
              <a:spcBef>
                <a:spcPct val="20000"/>
              </a:spcBef>
              <a:buClr>
                <a:schemeClr val="folHlink"/>
              </a:buClr>
              <a:buFont typeface="Wingdings" panose="05000000000000000000" pitchFamily="2" charset="2"/>
              <a:defRPr sz="1600">
                <a:solidFill>
                  <a:schemeClr val="tx1"/>
                </a:solidFill>
                <a:latin typeface="Verdana" panose="020B0604030504040204" pitchFamily="34" charset="0"/>
                <a:ea typeface="굴림" pitchFamily="34" charset="-127"/>
              </a:defRPr>
            </a:lvl1pPr>
            <a:lvl2pPr>
              <a:spcBef>
                <a:spcPct val="20000"/>
              </a:spcBef>
              <a:buClr>
                <a:schemeClr val="accent1"/>
              </a:buClr>
              <a:buSzPct val="60000"/>
              <a:buFont typeface="Wingdings" panose="05000000000000000000" pitchFamily="2" charset="2"/>
              <a:defRPr>
                <a:solidFill>
                  <a:schemeClr val="tx1"/>
                </a:solidFill>
                <a:latin typeface="Verdana" panose="020B0604030504040204" pitchFamily="34" charset="0"/>
              </a:defRPr>
            </a:lvl2pPr>
            <a:lvl3pPr>
              <a:spcBef>
                <a:spcPct val="20000"/>
              </a:spcBef>
              <a:buClr>
                <a:schemeClr val="folHlink"/>
              </a:buClr>
              <a:buSzPct val="60000"/>
              <a:buFont typeface="Wingdings" panose="05000000000000000000" pitchFamily="2" charset="2"/>
              <a:defRPr sz="1600">
                <a:solidFill>
                  <a:schemeClr val="tx1"/>
                </a:solidFill>
                <a:latin typeface="Verdana" panose="020B0604030504040204" pitchFamily="34" charset="0"/>
              </a:defRPr>
            </a:lvl3pPr>
            <a:lvl4pPr>
              <a:spcBef>
                <a:spcPct val="20000"/>
              </a:spcBef>
              <a:buClr>
                <a:schemeClr val="tx1"/>
              </a:buClr>
              <a:buSzPct val="60000"/>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bg1"/>
              </a:buClr>
              <a:buSzPct val="60000"/>
              <a:buFont typeface="Wingdings" panose="05000000000000000000" pitchFamily="2" charset="2"/>
              <a:defRPr sz="1400">
                <a:solidFill>
                  <a:schemeClr val="tx1"/>
                </a:solidFill>
                <a:latin typeface="Verdana" panose="020B0604030504040204" pitchFamily="34" charset="0"/>
              </a:defRPr>
            </a:lvl5pPr>
            <a:lvl6pPr algn="ctr" fontAlgn="base">
              <a:spcBef>
                <a:spcPct val="20000"/>
              </a:spcBef>
              <a:spcAft>
                <a:spcPct val="0"/>
              </a:spcAft>
              <a:buClr>
                <a:schemeClr val="bg1"/>
              </a:buClr>
              <a:buSzPct val="60000"/>
              <a:buFont typeface="Wingdings" panose="05000000000000000000" pitchFamily="2" charset="2"/>
              <a:defRPr sz="1400">
                <a:solidFill>
                  <a:schemeClr val="tx1"/>
                </a:solidFill>
                <a:latin typeface="Verdana" panose="020B0604030504040204" pitchFamily="34" charset="0"/>
              </a:defRPr>
            </a:lvl6pPr>
            <a:lvl7pPr algn="ctr" fontAlgn="base">
              <a:spcBef>
                <a:spcPct val="20000"/>
              </a:spcBef>
              <a:spcAft>
                <a:spcPct val="0"/>
              </a:spcAft>
              <a:buClr>
                <a:schemeClr val="bg1"/>
              </a:buClr>
              <a:buSzPct val="60000"/>
              <a:buFont typeface="Wingdings" panose="05000000000000000000" pitchFamily="2" charset="2"/>
              <a:defRPr sz="1400">
                <a:solidFill>
                  <a:schemeClr val="tx1"/>
                </a:solidFill>
                <a:latin typeface="Verdana" panose="020B0604030504040204" pitchFamily="34" charset="0"/>
              </a:defRPr>
            </a:lvl7pPr>
            <a:lvl8pPr algn="ctr" fontAlgn="base">
              <a:spcBef>
                <a:spcPct val="20000"/>
              </a:spcBef>
              <a:spcAft>
                <a:spcPct val="0"/>
              </a:spcAft>
              <a:buClr>
                <a:schemeClr val="bg1"/>
              </a:buClr>
              <a:buSzPct val="60000"/>
              <a:buFont typeface="Wingdings" panose="05000000000000000000" pitchFamily="2" charset="2"/>
              <a:defRPr sz="1400">
                <a:solidFill>
                  <a:schemeClr val="tx1"/>
                </a:solidFill>
                <a:latin typeface="Verdana" panose="020B0604030504040204" pitchFamily="34" charset="0"/>
              </a:defRPr>
            </a:lvl8pPr>
            <a:lvl9pPr algn="ctr" fontAlgn="base">
              <a:spcBef>
                <a:spcPct val="20000"/>
              </a:spcBef>
              <a:spcAft>
                <a:spcPct val="0"/>
              </a:spcAft>
              <a:buClr>
                <a:schemeClr val="bg1"/>
              </a:buClr>
              <a:buSzPct val="60000"/>
              <a:buFont typeface="Wingdings" panose="05000000000000000000" pitchFamily="2" charset="2"/>
              <a:defRPr sz="1400">
                <a:solidFill>
                  <a:schemeClr val="tx1"/>
                </a:solidFill>
                <a:latin typeface="Verdana" panose="020B0604030504040204" pitchFamily="34" charset="0"/>
              </a:defRPr>
            </a:lvl9pPr>
          </a:lstStyle>
          <a:p>
            <a:pPr algn="r"/>
            <a:r>
              <a:rPr lang="en-GB" altLang="ko-KR" sz="2000" i="1" dirty="0">
                <a:solidFill>
                  <a:srgbClr val="111111"/>
                </a:solidFill>
                <a:effectLst/>
                <a:latin typeface="Times New Roman" pitchFamily="18"/>
                <a:cs typeface="Times New Roman" pitchFamily="18"/>
              </a:rPr>
              <a:t>Constance Steinkuehler and Kurt Squire</a:t>
            </a:r>
            <a:endParaRPr lang="en-GB" sz="2000" b="1" i="1" dirty="0" smtClean="0">
              <a:solidFill>
                <a:srgbClr val="111111"/>
              </a:solidFill>
              <a:effectLst/>
              <a:latin typeface="Times New Roman" pitchFamily="18"/>
              <a:cs typeface="Times New Roman" pitchFamily="1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0" y="1045334"/>
            <a:ext cx="7598536"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Content-&gt; Science game</a:t>
            </a:r>
            <a:endParaRPr lang="en-GB" dirty="0">
              <a:solidFill>
                <a:schemeClr val="bg1"/>
              </a:solidFill>
              <a:latin typeface="Times New Roman" pitchFamily="18"/>
              <a:cs typeface="Times New Roman" pitchFamily="18"/>
            </a:endParaRPr>
          </a:p>
        </p:txBody>
      </p:sp>
      <p:pic>
        <p:nvPicPr>
          <p:cNvPr id="2050" name="Picture 2" descr="world of goo зурган илэрцүү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99" y="1128907"/>
            <a:ext cx="3900286" cy="46021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ld of goo зурган илэрцүү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122" y="1128907"/>
            <a:ext cx="3583052" cy="18573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rld of goo зурган илэрцүү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122" y="3422017"/>
            <a:ext cx="3583052"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39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0" y="1045334"/>
            <a:ext cx="7598536"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Content-&gt; Language learning game</a:t>
            </a:r>
            <a:endParaRPr lang="en-GB" dirty="0">
              <a:solidFill>
                <a:schemeClr val="bg1"/>
              </a:solidFill>
              <a:latin typeface="Times New Roman" pitchFamily="18"/>
              <a:cs typeface="Times New Roman" pitchFamily="18"/>
            </a:endParaRPr>
          </a:p>
        </p:txBody>
      </p:sp>
      <p:sp>
        <p:nvSpPr>
          <p:cNvPr id="2" name="AutoShape 2" descr="Peekaboo Barn зурган илэрцүүд"/>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513142" y="1128907"/>
            <a:ext cx="4122542" cy="4436235"/>
          </a:xfrm>
          <a:prstGeom prst="rect">
            <a:avLst/>
          </a:prstGeom>
        </p:spPr>
      </p:pic>
      <p:pic>
        <p:nvPicPr>
          <p:cNvPr id="3076" name="Picture 4" descr="Peekaboo Barn зурган илэрцүү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122" y="1128906"/>
            <a:ext cx="3583052" cy="18573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ekaboo Barn зурган илэрцүүд"/>
          <p:cNvPicPr>
            <a:picLocks noChangeAspect="1" noChangeArrowheads="1"/>
          </p:cNvPicPr>
          <p:nvPr/>
        </p:nvPicPr>
        <p:blipFill rotWithShape="1">
          <a:blip r:embed="rId5">
            <a:extLst>
              <a:ext uri="{28A0092B-C50C-407E-A947-70E740481C1C}">
                <a14:useLocalDpi xmlns:a14="http://schemas.microsoft.com/office/drawing/2010/main" val="0"/>
              </a:ext>
            </a:extLst>
          </a:blip>
          <a:srcRect l="5437" r="5466"/>
          <a:stretch/>
        </p:blipFill>
        <p:spPr bwMode="auto">
          <a:xfrm>
            <a:off x="4882123" y="3422013"/>
            <a:ext cx="3583052" cy="214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4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0" y="1045334"/>
            <a:ext cx="7598536"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Content-&gt; Mathematics game</a:t>
            </a:r>
            <a:endParaRPr lang="en-GB" dirty="0">
              <a:solidFill>
                <a:schemeClr val="bg1"/>
              </a:solidFill>
              <a:latin typeface="Times New Roman" pitchFamily="18"/>
              <a:cs typeface="Times New Roman" pitchFamily="18"/>
            </a:endParaRPr>
          </a:p>
        </p:txBody>
      </p:sp>
      <p:pic>
        <p:nvPicPr>
          <p:cNvPr id="2" name="Picture 1"/>
          <p:cNvPicPr>
            <a:picLocks noChangeAspect="1"/>
          </p:cNvPicPr>
          <p:nvPr/>
        </p:nvPicPr>
        <p:blipFill>
          <a:blip r:embed="rId3"/>
          <a:stretch>
            <a:fillRect/>
          </a:stretch>
        </p:blipFill>
        <p:spPr>
          <a:xfrm>
            <a:off x="738520" y="1045333"/>
            <a:ext cx="3166861" cy="2375146"/>
          </a:xfrm>
          <a:prstGeom prst="rect">
            <a:avLst/>
          </a:prstGeom>
        </p:spPr>
      </p:pic>
      <p:pic>
        <p:nvPicPr>
          <p:cNvPr id="4" name="Picture 3"/>
          <p:cNvPicPr>
            <a:picLocks noChangeAspect="1"/>
          </p:cNvPicPr>
          <p:nvPr/>
        </p:nvPicPr>
        <p:blipFill>
          <a:blip r:embed="rId4"/>
          <a:stretch>
            <a:fillRect/>
          </a:stretch>
        </p:blipFill>
        <p:spPr>
          <a:xfrm>
            <a:off x="5203736" y="1045333"/>
            <a:ext cx="3261439" cy="2252726"/>
          </a:xfrm>
          <a:prstGeom prst="rect">
            <a:avLst/>
          </a:prstGeom>
        </p:spPr>
      </p:pic>
      <p:pic>
        <p:nvPicPr>
          <p:cNvPr id="5" name="Picture 4"/>
          <p:cNvPicPr>
            <a:picLocks noChangeAspect="1"/>
          </p:cNvPicPr>
          <p:nvPr/>
        </p:nvPicPr>
        <p:blipFill>
          <a:blip r:embed="rId5"/>
          <a:stretch>
            <a:fillRect/>
          </a:stretch>
        </p:blipFill>
        <p:spPr>
          <a:xfrm>
            <a:off x="738520" y="3733792"/>
            <a:ext cx="3403503" cy="1885414"/>
          </a:xfrm>
          <a:prstGeom prst="rect">
            <a:avLst/>
          </a:prstGeom>
        </p:spPr>
      </p:pic>
      <p:pic>
        <p:nvPicPr>
          <p:cNvPr id="6" name="Picture 5"/>
          <p:cNvPicPr>
            <a:picLocks noChangeAspect="1"/>
          </p:cNvPicPr>
          <p:nvPr/>
        </p:nvPicPr>
        <p:blipFill rotWithShape="1">
          <a:blip r:embed="rId6"/>
          <a:srcRect l="9953" t="2436" r="10607" b="1"/>
          <a:stretch/>
        </p:blipFill>
        <p:spPr>
          <a:xfrm>
            <a:off x="5203736" y="3733792"/>
            <a:ext cx="3261439" cy="2332148"/>
          </a:xfrm>
          <a:prstGeom prst="rect">
            <a:avLst/>
          </a:prstGeom>
        </p:spPr>
      </p:pic>
    </p:spTree>
    <p:extLst>
      <p:ext uri="{BB962C8B-B14F-4D97-AF65-F5344CB8AC3E}">
        <p14:creationId xmlns:p14="http://schemas.microsoft.com/office/powerpoint/2010/main" val="254629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87" y="1161243"/>
            <a:ext cx="7866977"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We refer to this function as “games as bait” because players are attracted to the game for </a:t>
            </a:r>
            <a:r>
              <a:rPr lang="en-GB" sz="2200" i="1" u="sng" dirty="0" err="1">
                <a:solidFill>
                  <a:schemeClr val="tx1"/>
                </a:solidFill>
                <a:latin typeface="Times New Roman" panose="02020603050405020304" pitchFamily="18" charset="0"/>
                <a:cs typeface="Times New Roman" panose="02020603050405020304" pitchFamily="18" charset="0"/>
              </a:rPr>
              <a:t>noneducational</a:t>
            </a:r>
            <a:r>
              <a:rPr lang="en-GB" sz="2200" i="1" u="sng" dirty="0">
                <a:solidFill>
                  <a:schemeClr val="tx1"/>
                </a:solidFill>
                <a:latin typeface="Times New Roman" panose="02020603050405020304" pitchFamily="18" charset="0"/>
                <a:cs typeface="Times New Roman" panose="02020603050405020304" pitchFamily="18" charset="0"/>
              </a:rPr>
              <a:t> reasons</a:t>
            </a:r>
            <a:r>
              <a:rPr lang="en-GB" sz="2200" b="0" dirty="0">
                <a:solidFill>
                  <a:schemeClr val="tx1"/>
                </a:solidFill>
                <a:latin typeface="Times New Roman" panose="02020603050405020304" pitchFamily="18" charset="0"/>
                <a:cs typeface="Times New Roman" panose="02020603050405020304" pitchFamily="18" charset="0"/>
              </a:rPr>
              <a:t>, and the content of the game may have </a:t>
            </a:r>
            <a:r>
              <a:rPr lang="en-GB" sz="2200" i="1" u="sng" dirty="0">
                <a:solidFill>
                  <a:schemeClr val="tx1"/>
                </a:solidFill>
                <a:latin typeface="Times New Roman" panose="02020603050405020304" pitchFamily="18" charset="0"/>
                <a:cs typeface="Times New Roman" panose="02020603050405020304" pitchFamily="18" charset="0"/>
              </a:rPr>
              <a:t>no obvious relation </a:t>
            </a:r>
            <a:r>
              <a:rPr lang="en-GB" sz="2200" b="0" dirty="0">
                <a:solidFill>
                  <a:schemeClr val="tx1"/>
                </a:solidFill>
                <a:latin typeface="Times New Roman" panose="02020603050405020304" pitchFamily="18" charset="0"/>
                <a:cs typeface="Times New Roman" panose="02020603050405020304" pitchFamily="18" charset="0"/>
              </a:rPr>
              <a:t>to school learning, and </a:t>
            </a:r>
            <a:r>
              <a:rPr lang="en-GB" sz="2200" i="1" u="sng" dirty="0">
                <a:solidFill>
                  <a:schemeClr val="tx1"/>
                </a:solidFill>
                <a:latin typeface="Times New Roman" panose="02020603050405020304" pitchFamily="18" charset="0"/>
                <a:cs typeface="Times New Roman" panose="02020603050405020304" pitchFamily="18" charset="0"/>
              </a:rPr>
              <a:t>yet as a side effect </a:t>
            </a:r>
            <a:r>
              <a:rPr lang="en-GB" sz="2200" b="0" dirty="0">
                <a:solidFill>
                  <a:schemeClr val="tx1"/>
                </a:solidFill>
                <a:latin typeface="Times New Roman" panose="02020603050405020304" pitchFamily="18" charset="0"/>
                <a:cs typeface="Times New Roman" panose="02020603050405020304" pitchFamily="18" charset="0"/>
              </a:rPr>
              <a:t>of playing the game players learn skills and competencies that contribute to success in school subjects.</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Bait</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4292909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87" y="1161243"/>
            <a:ext cx="7866977"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Games have the potential to transform assessment, because playing the game successfully and advancing through levels is itself a form of </a:t>
            </a:r>
            <a:r>
              <a:rPr lang="en-GB" sz="2200" b="0" dirty="0" smtClean="0">
                <a:solidFill>
                  <a:schemeClr val="tx1"/>
                </a:solidFill>
                <a:latin typeface="Times New Roman" panose="02020603050405020304" pitchFamily="18" charset="0"/>
                <a:cs typeface="Times New Roman" panose="02020603050405020304" pitchFamily="18" charset="0"/>
              </a:rPr>
              <a:t>assessment.  Sample </a:t>
            </a:r>
            <a:r>
              <a:rPr lang="en-GB" sz="2200" b="0" dirty="0">
                <a:solidFill>
                  <a:schemeClr val="tx1"/>
                </a:solidFill>
                <a:latin typeface="Times New Roman" panose="02020603050405020304" pitchFamily="18" charset="0"/>
                <a:cs typeface="Times New Roman" panose="02020603050405020304" pitchFamily="18" charset="0"/>
              </a:rPr>
              <a:t>is: //</a:t>
            </a:r>
            <a:r>
              <a:rPr lang="en-GB" sz="2200" b="0" i="1" dirty="0">
                <a:solidFill>
                  <a:schemeClr val="tx1"/>
                </a:solidFill>
                <a:latin typeface="Times New Roman" panose="02020603050405020304" pitchFamily="18" charset="0"/>
                <a:cs typeface="Times New Roman" panose="02020603050405020304" pitchFamily="18" charset="0"/>
              </a:rPr>
              <a:t>the game itself assesses your understanding as you play</a:t>
            </a:r>
            <a:r>
              <a:rPr lang="en-GB" sz="2200" b="0" dirty="0" smtClean="0">
                <a:solidFill>
                  <a:schemeClr val="tx1"/>
                </a:solidFill>
                <a:latin typeface="Times New Roman" panose="02020603050405020304" pitchFamily="18" charset="0"/>
                <a:cs typeface="Times New Roman" panose="02020603050405020304" pitchFamily="18" charset="0"/>
              </a:rPr>
              <a:t>.</a:t>
            </a:r>
          </a:p>
          <a:p>
            <a:pPr marL="0" indent="0" algn="just">
              <a:lnSpc>
                <a:spcPct val="150000"/>
              </a:lnSpc>
              <a:buNone/>
            </a:pPr>
            <a:endParaRPr lang="en-GB" sz="2200" b="0" dirty="0">
              <a:solidFill>
                <a:schemeClr val="tx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Assessment</a:t>
            </a:r>
            <a:endParaRPr lang="en-GB" dirty="0">
              <a:solidFill>
                <a:schemeClr val="bg1"/>
              </a:solidFill>
              <a:latin typeface="Times New Roman" pitchFamily="18"/>
              <a:cs typeface="Times New Roman" pitchFamily="18"/>
            </a:endParaRPr>
          </a:p>
        </p:txBody>
      </p:sp>
      <p:pic>
        <p:nvPicPr>
          <p:cNvPr id="4098" name="Picture 2" descr="Image result for ha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887" y="3402278"/>
            <a:ext cx="5576552" cy="266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3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098"/>
                                        </p:tgtEl>
                                      </p:cBhvr>
                                    </p:animEffect>
                                    <p:animScale>
                                      <p:cBhvr>
                                        <p:cTn id="12"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87" y="1161243"/>
            <a:ext cx="7866977"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Thus far, such techniques have been applied primarily to discovery games – games in which players, through their collective activity, make actual contributions to scientific discovery within a given domain – such </a:t>
            </a:r>
            <a:r>
              <a:rPr lang="en-GB" sz="2200" b="0" dirty="0" smtClean="0">
                <a:solidFill>
                  <a:schemeClr val="tx1"/>
                </a:solidFill>
                <a:latin typeface="Times New Roman" panose="02020603050405020304" pitchFamily="18" charset="0"/>
                <a:cs typeface="Times New Roman" panose="02020603050405020304" pitchFamily="18" charset="0"/>
              </a:rPr>
              <a:t>as Fold.it, </a:t>
            </a:r>
            <a:r>
              <a:rPr lang="en-GB" sz="2200" b="0" i="1" dirty="0" smtClean="0">
                <a:solidFill>
                  <a:schemeClr val="tx1"/>
                </a:solidFill>
                <a:latin typeface="Times New Roman" panose="02020603050405020304" pitchFamily="18" charset="0"/>
                <a:cs typeface="Times New Roman" panose="02020603050405020304" pitchFamily="18" charset="0"/>
              </a:rPr>
              <a:t>or </a:t>
            </a:r>
            <a:r>
              <a:rPr lang="en-GB" sz="2200" b="0" i="1" dirty="0">
                <a:solidFill>
                  <a:schemeClr val="tx1"/>
                </a:solidFill>
                <a:latin typeface="Times New Roman" panose="02020603050405020304" pitchFamily="18" charset="0"/>
                <a:cs typeface="Times New Roman" panose="02020603050405020304" pitchFamily="18" charset="0"/>
              </a:rPr>
              <a:t>games with relatively constrained paths</a:t>
            </a: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GB" sz="2200" b="0" dirty="0">
              <a:solidFill>
                <a:schemeClr val="tx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Assessment</a:t>
            </a:r>
            <a:endParaRPr lang="en-GB" dirty="0">
              <a:solidFill>
                <a:schemeClr val="bg1"/>
              </a:solidFill>
              <a:latin typeface="Times New Roman" pitchFamily="18"/>
              <a:cs typeface="Times New Roman" pitchFamily="18"/>
            </a:endParaRPr>
          </a:p>
        </p:txBody>
      </p:sp>
      <p:pic>
        <p:nvPicPr>
          <p:cNvPr id="5122" name="Picture 2" descr="Image result for fol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86" y="3977963"/>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966693" y="3356825"/>
            <a:ext cx="4649272" cy="2709122"/>
          </a:xfrm>
          <a:prstGeom prst="rect">
            <a:avLst/>
          </a:prstGeom>
        </p:spPr>
      </p:pic>
    </p:spTree>
    <p:extLst>
      <p:ext uri="{BB962C8B-B14F-4D97-AF65-F5344CB8AC3E}">
        <p14:creationId xmlns:p14="http://schemas.microsoft.com/office/powerpoint/2010/main" val="2837507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87" y="1161243"/>
            <a:ext cx="7866977"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An area currently being explored is how to apply such techniques to </a:t>
            </a:r>
            <a:r>
              <a:rPr lang="en-GB" sz="2200" b="0" dirty="0" err="1">
                <a:solidFill>
                  <a:schemeClr val="tx1"/>
                </a:solidFill>
                <a:latin typeface="Times New Roman" panose="02020603050405020304" pitchFamily="18" charset="0"/>
                <a:cs typeface="Times New Roman" panose="02020603050405020304" pitchFamily="18" charset="0"/>
              </a:rPr>
              <a:t>openended</a:t>
            </a:r>
            <a:r>
              <a:rPr lang="en-GB" sz="2200" b="0" dirty="0">
                <a:solidFill>
                  <a:schemeClr val="tx1"/>
                </a:solidFill>
                <a:latin typeface="Times New Roman" panose="02020603050405020304" pitchFamily="18" charset="0"/>
                <a:cs typeface="Times New Roman" panose="02020603050405020304" pitchFamily="18" charset="0"/>
              </a:rPr>
              <a:t> games that feature problems that can be solved multiple ways; construction or design tasks; and social mechanics in which learners interact online. </a:t>
            </a:r>
            <a:r>
              <a:rPr lang="en-GB" sz="2200" b="0" dirty="0" smtClean="0">
                <a:solidFill>
                  <a:schemeClr val="tx1"/>
                </a:solidFill>
                <a:latin typeface="Times New Roman" panose="02020603050405020304" pitchFamily="18" charset="0"/>
                <a:cs typeface="Times New Roman" panose="02020603050405020304" pitchFamily="18" charset="0"/>
              </a:rPr>
              <a:t>Sample is: </a:t>
            </a:r>
            <a:r>
              <a:rPr lang="en-GB" sz="2200" i="1" u="sng" dirty="0" smtClean="0">
                <a:solidFill>
                  <a:schemeClr val="tx1"/>
                </a:solidFill>
                <a:latin typeface="Times New Roman" panose="02020603050405020304" pitchFamily="18" charset="0"/>
                <a:cs typeface="Times New Roman" panose="02020603050405020304" pitchFamily="18" charset="0"/>
              </a:rPr>
              <a:t>Progenitor X</a:t>
            </a:r>
            <a:endParaRPr lang="en-GB" sz="2200" i="1" u="sng" dirty="0">
              <a:solidFill>
                <a:schemeClr val="tx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Assessment</a:t>
            </a:r>
            <a:endParaRPr lang="en-GB" dirty="0">
              <a:solidFill>
                <a:schemeClr val="bg1"/>
              </a:solidFill>
              <a:latin typeface="Times New Roman" pitchFamily="18"/>
              <a:cs typeface="Times New Roman" pitchFamily="18"/>
            </a:endParaRPr>
          </a:p>
        </p:txBody>
      </p:sp>
      <p:pic>
        <p:nvPicPr>
          <p:cNvPr id="6146" name="Picture 2" descr="Image result for progenitor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504" y="3670610"/>
            <a:ext cx="4478583" cy="2594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20200" y="4020154"/>
            <a:ext cx="3219450" cy="1419225"/>
          </a:xfrm>
          <a:prstGeom prst="rect">
            <a:avLst/>
          </a:prstGeom>
        </p:spPr>
      </p:pic>
    </p:spTree>
    <p:extLst>
      <p:ext uri="{BB962C8B-B14F-4D97-AF65-F5344CB8AC3E}">
        <p14:creationId xmlns:p14="http://schemas.microsoft.com/office/powerpoint/2010/main" val="905747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0" y="761998"/>
            <a:ext cx="7866977" cy="4584878"/>
          </a:xfrm>
        </p:spPr>
        <p:txBody>
          <a:bodyPr/>
          <a:lstStyle/>
          <a:p>
            <a:pPr marL="0" indent="0" algn="just">
              <a:lnSpc>
                <a:spcPct val="150000"/>
              </a:lnSpc>
              <a:buNone/>
            </a:pPr>
            <a:r>
              <a:rPr lang="en-GB" sz="2200" b="0" dirty="0">
                <a:solidFill>
                  <a:schemeClr val="tx1">
                    <a:lumMod val="50000"/>
                  </a:schemeClr>
                </a:solidFill>
                <a:latin typeface="Times New Roman" panose="02020603050405020304" pitchFamily="18" charset="0"/>
                <a:cs typeface="Times New Roman" panose="02020603050405020304" pitchFamily="18" charset="0"/>
              </a:rPr>
              <a:t>	In the 2000s, socially situated learning theorists studied games as architectures for engagement, using primarily phenomenological, ethnographic, and discursive methods (Davidson, 2011; Gee, 2007). </a:t>
            </a:r>
            <a:endParaRPr lang="en-GB" sz="2200" b="0" dirty="0" smtClean="0">
              <a:solidFill>
                <a:schemeClr val="tx1">
                  <a:lumMod val="50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en-GB" sz="2200" b="0" dirty="0">
                <a:solidFill>
                  <a:schemeClr val="tx1">
                    <a:lumMod val="50000"/>
                  </a:schemeClr>
                </a:solidFill>
                <a:latin typeface="Times New Roman" panose="02020603050405020304" pitchFamily="18" charset="0"/>
                <a:cs typeface="Times New Roman" panose="02020603050405020304" pitchFamily="18" charset="0"/>
              </a:rPr>
              <a:t>	Consistent with a sociocultural approach, this work has examined how and why people play games and how games are designed as systems to be </a:t>
            </a:r>
            <a:r>
              <a:rPr lang="en-GB" sz="2200" b="0" dirty="0" smtClean="0">
                <a:solidFill>
                  <a:schemeClr val="tx1">
                    <a:lumMod val="50000"/>
                  </a:schemeClr>
                </a:solidFill>
                <a:latin typeface="Times New Roman" panose="02020603050405020304" pitchFamily="18" charset="0"/>
                <a:cs typeface="Times New Roman" panose="02020603050405020304" pitchFamily="18" charset="0"/>
              </a:rPr>
              <a:t>learned (</a:t>
            </a:r>
            <a:r>
              <a:rPr lang="en-GB" sz="2200" b="0" dirty="0">
                <a:solidFill>
                  <a:schemeClr val="tx1">
                    <a:lumMod val="50000"/>
                  </a:schemeClr>
                </a:solidFill>
                <a:latin typeface="Times New Roman" panose="02020603050405020304" pitchFamily="18" charset="0"/>
                <a:cs typeface="Times New Roman" panose="02020603050405020304" pitchFamily="18" charset="0"/>
              </a:rPr>
              <a:t>Steinkuehler, Squire, &amp; </a:t>
            </a:r>
            <a:r>
              <a:rPr lang="en-GB" sz="2200" b="0" dirty="0" err="1">
                <a:solidFill>
                  <a:schemeClr val="tx1">
                    <a:lumMod val="50000"/>
                  </a:schemeClr>
                </a:solidFill>
                <a:latin typeface="Times New Roman" panose="02020603050405020304" pitchFamily="18" charset="0"/>
                <a:cs typeface="Times New Roman" panose="02020603050405020304" pitchFamily="18" charset="0"/>
              </a:rPr>
              <a:t>Barab</a:t>
            </a:r>
            <a:r>
              <a:rPr lang="en-GB" sz="2200" b="0" dirty="0">
                <a:solidFill>
                  <a:schemeClr val="tx1">
                    <a:lumMod val="50000"/>
                  </a:schemeClr>
                </a:solidFill>
                <a:latin typeface="Times New Roman" panose="02020603050405020304" pitchFamily="18" charset="0"/>
                <a:cs typeface="Times New Roman" panose="02020603050405020304" pitchFamily="18" charset="0"/>
              </a:rPr>
              <a:t>, 2012). As games </a:t>
            </a:r>
            <a:r>
              <a:rPr lang="en-GB" sz="2200" i="1" u="sng" dirty="0">
                <a:solidFill>
                  <a:schemeClr val="tx1">
                    <a:lumMod val="50000"/>
                  </a:schemeClr>
                </a:solidFill>
                <a:latin typeface="Times New Roman" panose="02020603050405020304" pitchFamily="18" charset="0"/>
                <a:cs typeface="Times New Roman" panose="02020603050405020304" pitchFamily="18" charset="0"/>
              </a:rPr>
              <a:t>grew larger and more complex, good design principles – such as providing just-in-time instruction – emerged </a:t>
            </a:r>
            <a:r>
              <a:rPr lang="en-GB" sz="2200" b="0" dirty="0" smtClean="0">
                <a:solidFill>
                  <a:schemeClr val="tx1">
                    <a:lumMod val="50000"/>
                  </a:schemeClr>
                </a:solidFill>
                <a:latin typeface="Times New Roman" panose="02020603050405020304" pitchFamily="18" charset="0"/>
                <a:cs typeface="Times New Roman" panose="02020603050405020304" pitchFamily="18" charset="0"/>
              </a:rPr>
              <a:t>.</a:t>
            </a:r>
            <a:endParaRPr lang="en-GB" sz="22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Architectures for Engagement</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2859777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34" y="761998"/>
            <a:ext cx="8404405" cy="1659230"/>
          </a:xfrm>
        </p:spPr>
        <p:txBody>
          <a:bodyPr/>
          <a:lstStyle/>
          <a:p>
            <a:pPr marL="0" indent="0" algn="just">
              <a:lnSpc>
                <a:spcPct val="150000"/>
              </a:lnSpc>
              <a:buNone/>
            </a:pPr>
            <a:r>
              <a:rPr lang="en-GB" sz="2200" b="0" dirty="0">
                <a:solidFill>
                  <a:schemeClr val="tx1">
                    <a:lumMod val="50000"/>
                  </a:schemeClr>
                </a:solidFill>
                <a:latin typeface="Times New Roman" panose="02020603050405020304" pitchFamily="18" charset="0"/>
                <a:cs typeface="Times New Roman" panose="02020603050405020304" pitchFamily="18" charset="0"/>
              </a:rPr>
              <a:t>	 Davidson (2011) and Davidson and </a:t>
            </a:r>
            <a:r>
              <a:rPr lang="en-GB" sz="2200" b="0" dirty="0" err="1">
                <a:solidFill>
                  <a:schemeClr val="tx1">
                    <a:lumMod val="50000"/>
                  </a:schemeClr>
                </a:solidFill>
                <a:latin typeface="Times New Roman" panose="02020603050405020304" pitchFamily="18" charset="0"/>
                <a:cs typeface="Times New Roman" panose="02020603050405020304" pitchFamily="18" charset="0"/>
              </a:rPr>
              <a:t>LaMarchand</a:t>
            </a:r>
            <a:r>
              <a:rPr lang="en-GB" sz="2200" b="0" dirty="0">
                <a:solidFill>
                  <a:schemeClr val="tx1">
                    <a:lumMod val="50000"/>
                  </a:schemeClr>
                </a:solidFill>
                <a:latin typeface="Times New Roman" panose="02020603050405020304" pitchFamily="18" charset="0"/>
                <a:cs typeface="Times New Roman" panose="02020603050405020304" pitchFamily="18" charset="0"/>
              </a:rPr>
              <a:t> (2012) developed a model of engagement in games that describes a player process of </a:t>
            </a:r>
            <a:r>
              <a:rPr lang="en-GB" sz="2200" i="1" u="sng" dirty="0">
                <a:solidFill>
                  <a:schemeClr val="tx1">
                    <a:lumMod val="50000"/>
                  </a:schemeClr>
                </a:solidFill>
                <a:latin typeface="Times New Roman" panose="02020603050405020304" pitchFamily="18" charset="0"/>
                <a:cs typeface="Times New Roman" panose="02020603050405020304" pitchFamily="18" charset="0"/>
              </a:rPr>
              <a:t>involvement, immersion, </a:t>
            </a:r>
            <a:r>
              <a:rPr lang="en-GB" sz="2200" b="0" dirty="0">
                <a:solidFill>
                  <a:schemeClr val="tx1">
                    <a:lumMod val="50000"/>
                  </a:schemeClr>
                </a:solidFill>
                <a:latin typeface="Times New Roman" panose="02020603050405020304" pitchFamily="18" charset="0"/>
                <a:cs typeface="Times New Roman" panose="02020603050405020304" pitchFamily="18" charset="0"/>
              </a:rPr>
              <a:t>and </a:t>
            </a:r>
            <a:r>
              <a:rPr lang="en-GB" sz="2200" i="1" u="sng" dirty="0">
                <a:solidFill>
                  <a:schemeClr val="tx1">
                    <a:lumMod val="50000"/>
                  </a:schemeClr>
                </a:solidFill>
                <a:latin typeface="Times New Roman" panose="02020603050405020304" pitchFamily="18" charset="0"/>
                <a:cs typeface="Times New Roman" panose="02020603050405020304" pitchFamily="18" charset="0"/>
              </a:rPr>
              <a:t>investment</a:t>
            </a:r>
            <a:r>
              <a:rPr lang="en-GB" sz="2200" b="0" dirty="0">
                <a:solidFill>
                  <a:schemeClr val="tx1">
                    <a:lumMod val="50000"/>
                  </a:schemeClr>
                </a:solidFill>
                <a:latin typeface="Times New Roman" panose="02020603050405020304" pitchFamily="18" charset="0"/>
                <a:cs typeface="Times New Roman" panose="02020603050405020304" pitchFamily="18" charset="0"/>
              </a:rPr>
              <a:t>.</a:t>
            </a:r>
            <a:endParaRPr lang="en-GB" sz="22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Architectures for Engagement</a:t>
            </a:r>
            <a:endParaRPr lang="en-GB" dirty="0">
              <a:solidFill>
                <a:schemeClr val="bg1"/>
              </a:solidFill>
              <a:latin typeface="Times New Roman" pitchFamily="18"/>
              <a:cs typeface="Times New Roman" pitchFamily="18"/>
            </a:endParaRPr>
          </a:p>
        </p:txBody>
      </p:sp>
      <p:pic>
        <p:nvPicPr>
          <p:cNvPr id="4" name="Picture 3"/>
          <p:cNvPicPr>
            <a:picLocks noChangeAspect="1"/>
          </p:cNvPicPr>
          <p:nvPr/>
        </p:nvPicPr>
        <p:blipFill rotWithShape="1">
          <a:blip r:embed="rId3"/>
          <a:srcRect t="9388"/>
          <a:stretch/>
        </p:blipFill>
        <p:spPr>
          <a:xfrm>
            <a:off x="620200" y="2421228"/>
            <a:ext cx="3287113" cy="3428281"/>
          </a:xfrm>
          <a:prstGeom prst="rect">
            <a:avLst/>
          </a:prstGeom>
        </p:spPr>
      </p:pic>
    </p:spTree>
    <p:extLst>
      <p:ext uri="{BB962C8B-B14F-4D97-AF65-F5344CB8AC3E}">
        <p14:creationId xmlns:p14="http://schemas.microsoft.com/office/powerpoint/2010/main" val="620694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34" y="761998"/>
            <a:ext cx="8404405" cy="1659230"/>
          </a:xfrm>
        </p:spPr>
        <p:txBody>
          <a:bodyPr/>
          <a:lstStyle/>
          <a:p>
            <a:pPr marL="0" indent="0" algn="just">
              <a:lnSpc>
                <a:spcPct val="150000"/>
              </a:lnSpc>
              <a:buNone/>
            </a:pPr>
            <a:r>
              <a:rPr lang="en-GB" sz="2200" b="0" dirty="0">
                <a:solidFill>
                  <a:schemeClr val="tx1">
                    <a:lumMod val="50000"/>
                  </a:schemeClr>
                </a:solidFill>
                <a:latin typeface="Times New Roman" panose="02020603050405020304" pitchFamily="18" charset="0"/>
                <a:cs typeface="Times New Roman" panose="02020603050405020304" pitchFamily="18" charset="0"/>
              </a:rPr>
              <a:t>	 A second branch of research uses character theory to investigate player types (Bartle, 2003). Yee (2006) conducted a factor analysis of game players and proposed an alternative model based on three core motivations (with sub-factors): </a:t>
            </a:r>
            <a:r>
              <a:rPr lang="en-GB" sz="2200" i="1" u="sng" dirty="0">
                <a:solidFill>
                  <a:schemeClr val="tx1">
                    <a:lumMod val="50000"/>
                  </a:schemeClr>
                </a:solidFill>
                <a:latin typeface="Times New Roman" panose="02020603050405020304" pitchFamily="18" charset="0"/>
                <a:cs typeface="Times New Roman" panose="02020603050405020304" pitchFamily="18" charset="0"/>
              </a:rPr>
              <a:t>achievement, social</a:t>
            </a:r>
            <a:r>
              <a:rPr lang="en-GB" sz="2200" b="0" dirty="0">
                <a:solidFill>
                  <a:schemeClr val="tx1">
                    <a:lumMod val="50000"/>
                  </a:schemeClr>
                </a:solidFill>
                <a:latin typeface="Times New Roman" panose="02020603050405020304" pitchFamily="18" charset="0"/>
                <a:cs typeface="Times New Roman" panose="02020603050405020304" pitchFamily="18" charset="0"/>
              </a:rPr>
              <a:t>, and </a:t>
            </a:r>
            <a:r>
              <a:rPr lang="en-GB" sz="2200" i="1" u="sng" dirty="0">
                <a:solidFill>
                  <a:schemeClr val="tx1">
                    <a:lumMod val="50000"/>
                  </a:schemeClr>
                </a:solidFill>
                <a:latin typeface="Times New Roman" panose="02020603050405020304" pitchFamily="18" charset="0"/>
                <a:cs typeface="Times New Roman" panose="02020603050405020304" pitchFamily="18" charset="0"/>
              </a:rPr>
              <a:t>immersion.</a:t>
            </a:r>
            <a:r>
              <a:rPr lang="en-GB" sz="2200" b="0" dirty="0">
                <a:solidFill>
                  <a:schemeClr val="tx1">
                    <a:lumMod val="50000"/>
                  </a:schemeClr>
                </a:solidFill>
                <a:latin typeface="Times New Roman" panose="02020603050405020304" pitchFamily="18" charset="0"/>
                <a:cs typeface="Times New Roman" panose="02020603050405020304" pitchFamily="18" charset="0"/>
              </a:rPr>
              <a:t> Yee’s model describes these as </a:t>
            </a:r>
            <a:r>
              <a:rPr lang="en-GB" sz="2200" i="1" dirty="0">
                <a:solidFill>
                  <a:schemeClr val="tx1">
                    <a:lumMod val="50000"/>
                  </a:schemeClr>
                </a:solidFill>
                <a:latin typeface="Times New Roman" panose="02020603050405020304" pitchFamily="18" charset="0"/>
                <a:cs typeface="Times New Roman" panose="02020603050405020304" pitchFamily="18" charset="0"/>
              </a:rPr>
              <a:t>components,</a:t>
            </a:r>
            <a:r>
              <a:rPr lang="en-GB" sz="2200" b="0" dirty="0">
                <a:solidFill>
                  <a:schemeClr val="tx1">
                    <a:lumMod val="50000"/>
                  </a:schemeClr>
                </a:solidFill>
                <a:latin typeface="Times New Roman" panose="02020603050405020304" pitchFamily="18" charset="0"/>
                <a:cs typeface="Times New Roman" panose="02020603050405020304" pitchFamily="18" charset="0"/>
              </a:rPr>
              <a:t> as </a:t>
            </a:r>
            <a:r>
              <a:rPr lang="en-GB" sz="2200" i="1" dirty="0">
                <a:solidFill>
                  <a:schemeClr val="tx1">
                    <a:lumMod val="50000"/>
                  </a:schemeClr>
                </a:solidFill>
                <a:latin typeface="Times New Roman" panose="02020603050405020304" pitchFamily="18" charset="0"/>
                <a:cs typeface="Times New Roman" panose="02020603050405020304" pitchFamily="18" charset="0"/>
              </a:rPr>
              <a:t>opposed to types</a:t>
            </a:r>
            <a:r>
              <a:rPr lang="en-GB" sz="2200" b="0" dirty="0">
                <a:solidFill>
                  <a:schemeClr val="tx1">
                    <a:lumMod val="50000"/>
                  </a:schemeClr>
                </a:solidFill>
                <a:latin typeface="Times New Roman" panose="02020603050405020304" pitchFamily="18" charset="0"/>
                <a:cs typeface="Times New Roman" panose="02020603050405020304" pitchFamily="18" charset="0"/>
              </a:rPr>
              <a:t>, suggesting that they fit along a normal distribution, complement one another (as opposed </a:t>
            </a:r>
            <a:r>
              <a:rPr lang="en-GB" sz="2200" b="0" dirty="0" smtClean="0">
                <a:solidFill>
                  <a:schemeClr val="tx1">
                    <a:lumMod val="50000"/>
                  </a:schemeClr>
                </a:solidFill>
                <a:latin typeface="Times New Roman" panose="02020603050405020304" pitchFamily="18" charset="0"/>
                <a:cs typeface="Times New Roman" panose="02020603050405020304" pitchFamily="18" charset="0"/>
              </a:rPr>
              <a:t>to supplanting </a:t>
            </a:r>
            <a:r>
              <a:rPr lang="en-GB" sz="2200" b="0" dirty="0">
                <a:solidFill>
                  <a:schemeClr val="tx1">
                    <a:lumMod val="50000"/>
                  </a:schemeClr>
                </a:solidFill>
                <a:latin typeface="Times New Roman" panose="02020603050405020304" pitchFamily="18" charset="0"/>
                <a:cs typeface="Times New Roman" panose="02020603050405020304" pitchFamily="18" charset="0"/>
              </a:rPr>
              <a:t>one another), and cluster so that a player is a configuration of a cluster of these components.</a:t>
            </a:r>
            <a:endParaRPr lang="en-GB" sz="22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Architectures for Engagement</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2640665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27113" y="101600"/>
            <a:ext cx="7848600" cy="609600"/>
          </a:xfrm>
        </p:spPr>
        <p:txBody>
          <a:bodyPr/>
          <a:lstStyle/>
          <a:p>
            <a:pPr algn="ctr"/>
            <a:r>
              <a:rPr lang="en-GB" dirty="0">
                <a:latin typeface="Times New Roman" pitchFamily="18"/>
                <a:ea typeface="宋体" pitchFamily="2"/>
                <a:cs typeface="Times New Roman" pitchFamily="18"/>
              </a:rPr>
              <a:t>Content</a:t>
            </a:r>
            <a:endParaRPr lang="zh-CN" altLang="en-US" dirty="0">
              <a:ea typeface="굴림" pitchFamily="34" charset="-127"/>
            </a:endParaRPr>
          </a:p>
        </p:txBody>
      </p:sp>
      <p:sp>
        <p:nvSpPr>
          <p:cNvPr id="50179" name="Rectangle 3"/>
          <p:cNvSpPr>
            <a:spLocks noGrp="1" noChangeArrowheads="1"/>
          </p:cNvSpPr>
          <p:nvPr>
            <p:ph type="body" idx="1"/>
          </p:nvPr>
        </p:nvSpPr>
        <p:spPr>
          <a:xfrm>
            <a:off x="1057275" y="1482724"/>
            <a:ext cx="6773740" cy="4390537"/>
          </a:xfrm>
        </p:spPr>
        <p:txBody>
          <a:bodyPr/>
          <a:lstStyle/>
          <a:p>
            <a:pPr marL="514350" lvl="0" indent="-514350">
              <a:lnSpc>
                <a:spcPct val="150000"/>
              </a:lnSpc>
              <a:buClr>
                <a:schemeClr val="bg2">
                  <a:lumMod val="10000"/>
                </a:schemeClr>
              </a:buClr>
              <a:buFont typeface="Calibri Light"/>
              <a:buAutoNum type="arabicPeriod"/>
            </a:pPr>
            <a:r>
              <a:rPr lang="en-GB" dirty="0" smtClean="0">
                <a:solidFill>
                  <a:srgbClr val="111111"/>
                </a:solidFill>
                <a:latin typeface="Times New Roman" pitchFamily="18"/>
                <a:cs typeface="Times New Roman" pitchFamily="18"/>
                <a:hlinkClick r:id="rId3" action="ppaction://hlinksldjump"/>
              </a:rPr>
              <a:t>Videogames and Learning</a:t>
            </a:r>
            <a:endParaRPr lang="en-GB" dirty="0" smtClean="0">
              <a:solidFill>
                <a:srgbClr val="111111"/>
              </a:solidFill>
              <a:latin typeface="Times New Roman" pitchFamily="18"/>
              <a:cs typeface="Times New Roman" pitchFamily="18"/>
            </a:endParaRPr>
          </a:p>
          <a:p>
            <a:pPr marL="514350" lvl="0" indent="-514350">
              <a:lnSpc>
                <a:spcPct val="150000"/>
              </a:lnSpc>
              <a:buClr>
                <a:schemeClr val="bg2">
                  <a:lumMod val="10000"/>
                </a:schemeClr>
              </a:buClr>
              <a:buFont typeface="Calibri Light"/>
              <a:buAutoNum type="arabicPeriod"/>
            </a:pPr>
            <a:r>
              <a:rPr lang="en-GB" dirty="0" smtClean="0">
                <a:solidFill>
                  <a:srgbClr val="111111"/>
                </a:solidFill>
                <a:latin typeface="Times New Roman" pitchFamily="18"/>
                <a:cs typeface="Times New Roman" pitchFamily="18"/>
                <a:hlinkClick r:id="rId4" action="ppaction://hlinksldjump"/>
              </a:rPr>
              <a:t>The Roles that Videogames Play </a:t>
            </a:r>
            <a:endParaRPr lang="en-GB" dirty="0" smtClean="0">
              <a:solidFill>
                <a:srgbClr val="111111"/>
              </a:solidFill>
              <a:latin typeface="Times New Roman" pitchFamily="18"/>
              <a:cs typeface="Times New Roman" pitchFamily="18"/>
            </a:endParaRPr>
          </a:p>
          <a:p>
            <a:pPr marL="514350" lvl="0" indent="-514350">
              <a:lnSpc>
                <a:spcPct val="150000"/>
              </a:lnSpc>
              <a:buClr>
                <a:schemeClr val="bg2">
                  <a:lumMod val="10000"/>
                </a:schemeClr>
              </a:buClr>
              <a:buFont typeface="Calibri Light"/>
              <a:buAutoNum type="arabicPeriod"/>
            </a:pPr>
            <a:r>
              <a:rPr lang="en-GB" dirty="0" smtClean="0">
                <a:solidFill>
                  <a:srgbClr val="111111"/>
                </a:solidFill>
                <a:latin typeface="Times New Roman" pitchFamily="18"/>
                <a:cs typeface="Times New Roman" pitchFamily="18"/>
                <a:hlinkClick r:id="rId5" action="ppaction://hlinksldjump"/>
              </a:rPr>
              <a:t>Games as Content</a:t>
            </a:r>
            <a:endParaRPr lang="en-GB" dirty="0" smtClean="0">
              <a:solidFill>
                <a:srgbClr val="111111"/>
              </a:solidFill>
              <a:latin typeface="Times New Roman" pitchFamily="18"/>
              <a:ea typeface="宋体" pitchFamily="2"/>
              <a:cs typeface="Times New Roman" pitchFamily="18"/>
            </a:endParaRPr>
          </a:p>
          <a:p>
            <a:pPr marL="514350" lvl="0" indent="-514350">
              <a:lnSpc>
                <a:spcPct val="150000"/>
              </a:lnSpc>
              <a:buClr>
                <a:schemeClr val="bg2">
                  <a:lumMod val="10000"/>
                </a:schemeClr>
              </a:buClr>
              <a:buFont typeface="Calibri Light"/>
              <a:buAutoNum type="arabicPeriod"/>
            </a:pPr>
            <a:r>
              <a:rPr lang="en-GB" dirty="0" smtClean="0">
                <a:solidFill>
                  <a:srgbClr val="111111"/>
                </a:solidFill>
                <a:latin typeface="Times New Roman" pitchFamily="18"/>
                <a:cs typeface="Times New Roman" pitchFamily="18"/>
                <a:hlinkClick r:id="rId6" action="ppaction://hlinksldjump"/>
              </a:rPr>
              <a:t>Games as Bait</a:t>
            </a:r>
            <a:endParaRPr lang="en-GB" dirty="0" smtClean="0">
              <a:solidFill>
                <a:srgbClr val="111111"/>
              </a:solidFill>
              <a:latin typeface="Times New Roman" pitchFamily="18"/>
              <a:cs typeface="Times New Roman" pitchFamily="18"/>
            </a:endParaRPr>
          </a:p>
          <a:p>
            <a:pPr marL="514350" lvl="0" indent="-514350">
              <a:lnSpc>
                <a:spcPct val="150000"/>
              </a:lnSpc>
              <a:buClr>
                <a:schemeClr val="bg2">
                  <a:lumMod val="10000"/>
                </a:schemeClr>
              </a:buClr>
              <a:buFont typeface="Calibri Light"/>
              <a:buAutoNum type="arabicPeriod"/>
            </a:pPr>
            <a:r>
              <a:rPr lang="en-GB" dirty="0" smtClean="0">
                <a:solidFill>
                  <a:srgbClr val="111111"/>
                </a:solidFill>
                <a:latin typeface="Times New Roman" pitchFamily="18"/>
                <a:cs typeface="Times New Roman" pitchFamily="18"/>
                <a:hlinkClick r:id="rId7" action="ppaction://hlinksldjump"/>
              </a:rPr>
              <a:t>Games as Assessment </a:t>
            </a:r>
            <a:endParaRPr lang="en-GB" dirty="0" smtClean="0">
              <a:solidFill>
                <a:srgbClr val="111111"/>
              </a:solidFill>
              <a:latin typeface="Times New Roman" pitchFamily="18"/>
              <a:cs typeface="Times New Roman" pitchFamily="18"/>
            </a:endParaRPr>
          </a:p>
          <a:p>
            <a:pPr marL="514350" lvl="0" indent="-514350">
              <a:lnSpc>
                <a:spcPct val="150000"/>
              </a:lnSpc>
              <a:buClr>
                <a:schemeClr val="bg2">
                  <a:lumMod val="10000"/>
                </a:schemeClr>
              </a:buClr>
              <a:buFont typeface="Calibri Light"/>
              <a:buAutoNum type="arabicPeriod"/>
            </a:pPr>
            <a:r>
              <a:rPr lang="en-GB" dirty="0" smtClean="0">
                <a:solidFill>
                  <a:srgbClr val="111111"/>
                </a:solidFill>
                <a:latin typeface="Times New Roman" pitchFamily="18"/>
                <a:cs typeface="Times New Roman" pitchFamily="18"/>
                <a:hlinkClick r:id="rId8" action="ppaction://hlinksldjump"/>
              </a:rPr>
              <a:t>Games as Architectures for Engagement</a:t>
            </a:r>
            <a:endParaRPr lang="en-GB" dirty="0" smtClean="0">
              <a:solidFill>
                <a:srgbClr val="111111"/>
              </a:solidFill>
              <a:latin typeface="Times New Roman" pitchFamily="18"/>
              <a:cs typeface="Times New Roman" pitchFamily="18"/>
            </a:endParaRPr>
          </a:p>
          <a:p>
            <a:pPr marL="514350" lvl="0" indent="-514350">
              <a:lnSpc>
                <a:spcPct val="150000"/>
              </a:lnSpc>
              <a:buClr>
                <a:schemeClr val="bg2">
                  <a:lumMod val="10000"/>
                </a:schemeClr>
              </a:buClr>
              <a:buFont typeface="Calibri Light"/>
              <a:buAutoNum type="arabicPeriod"/>
            </a:pPr>
            <a:r>
              <a:rPr lang="en-GB" dirty="0" smtClean="0">
                <a:solidFill>
                  <a:srgbClr val="111111"/>
                </a:solidFill>
                <a:latin typeface="Times New Roman" pitchFamily="18"/>
                <a:cs typeface="Times New Roman" pitchFamily="18"/>
                <a:hlinkClick r:id="rId9" action="ppaction://hlinksldjump"/>
              </a:rPr>
              <a:t>Debate on Evidence of Effectiveness</a:t>
            </a:r>
            <a:endParaRPr lang="en-GB" dirty="0" smtClean="0">
              <a:solidFill>
                <a:srgbClr val="111111"/>
              </a:solidFill>
              <a:latin typeface="Times New Roman" pitchFamily="18"/>
              <a:cs typeface="Times New Roman" pitchFamily="18"/>
            </a:endParaRPr>
          </a:p>
          <a:p>
            <a:pPr marL="514350" lvl="0" indent="-514350">
              <a:lnSpc>
                <a:spcPct val="150000"/>
              </a:lnSpc>
              <a:buClr>
                <a:schemeClr val="bg2">
                  <a:lumMod val="10000"/>
                </a:schemeClr>
              </a:buClr>
              <a:buFont typeface="Calibri Light"/>
              <a:buAutoNum type="arabicPeriod"/>
            </a:pPr>
            <a:r>
              <a:rPr lang="en-GB" dirty="0" smtClean="0">
                <a:solidFill>
                  <a:srgbClr val="111111"/>
                </a:solidFill>
                <a:latin typeface="Times New Roman" pitchFamily="18"/>
                <a:cs typeface="Times New Roman" pitchFamily="18"/>
                <a:hlinkClick r:id="rId10" action="ppaction://hlinksldjump"/>
              </a:rPr>
              <a:t>Current and future Challenges</a:t>
            </a:r>
            <a:endParaRPr lang="en-GB" dirty="0" smtClean="0">
              <a:solidFill>
                <a:srgbClr val="111111"/>
              </a:solidFill>
            </a:endParaRPr>
          </a:p>
          <a:p>
            <a:pPr marL="0" indent="0">
              <a:buNone/>
            </a:pPr>
            <a:endParaRPr lang="zh-CN" altLang="en-US" dirty="0">
              <a:solidFill>
                <a:srgbClr val="111111"/>
              </a:solidFill>
              <a:ea typeface="굴림" pitchFamily="34"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Architectures for Engagement</a:t>
            </a:r>
            <a:endParaRPr lang="en-GB" dirty="0">
              <a:solidFill>
                <a:schemeClr val="bg1"/>
              </a:solidFill>
              <a:latin typeface="Times New Roman" pitchFamily="18"/>
              <a:cs typeface="Times New Roman" pitchFamily="18"/>
            </a:endParaRPr>
          </a:p>
        </p:txBody>
      </p:sp>
      <p:pic>
        <p:nvPicPr>
          <p:cNvPr id="1026" name="Picture 2" descr="Image result for incredible machi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119" y="836280"/>
            <a:ext cx="5548106" cy="2752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credible 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5725" y="3672682"/>
            <a:ext cx="6477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5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Architectures for Engagement</a:t>
            </a:r>
            <a:endParaRPr lang="en-GB" dirty="0">
              <a:solidFill>
                <a:schemeClr val="bg1"/>
              </a:solidFill>
              <a:latin typeface="Times New Roman" pitchFamily="18"/>
              <a:cs typeface="Times New Roman" pitchFamily="18"/>
            </a:endParaRPr>
          </a:p>
        </p:txBody>
      </p:sp>
      <p:pic>
        <p:nvPicPr>
          <p:cNvPr id="2050" name="Picture 2" descr="Image result for Quest Atlantis video ga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465" y="1029244"/>
            <a:ext cx="6690567" cy="44743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317190" y="2189748"/>
            <a:ext cx="6826810" cy="4553452"/>
          </a:xfrm>
          <a:prstGeom prst="rect">
            <a:avLst/>
          </a:prstGeom>
        </p:spPr>
      </p:pic>
    </p:spTree>
    <p:extLst>
      <p:ext uri="{BB962C8B-B14F-4D97-AF65-F5344CB8AC3E}">
        <p14:creationId xmlns:p14="http://schemas.microsoft.com/office/powerpoint/2010/main" val="4388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87" y="1161243"/>
            <a:ext cx="7866977"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Clark, Yates, Early, and Moulton (2010), however, found that </a:t>
            </a:r>
            <a:r>
              <a:rPr lang="en-GB" sz="2200" i="1" u="sng" dirty="0">
                <a:solidFill>
                  <a:schemeClr val="tx1"/>
                </a:solidFill>
                <a:latin typeface="Times New Roman" panose="02020603050405020304" pitchFamily="18" charset="0"/>
                <a:cs typeface="Times New Roman" panose="02020603050405020304" pitchFamily="18" charset="0"/>
              </a:rPr>
              <a:t>serious games are not more effective </a:t>
            </a:r>
            <a:r>
              <a:rPr lang="en-GB" sz="2200" b="0" dirty="0">
                <a:solidFill>
                  <a:schemeClr val="tx1"/>
                </a:solidFill>
                <a:latin typeface="Times New Roman" panose="02020603050405020304" pitchFamily="18" charset="0"/>
                <a:cs typeface="Times New Roman" panose="02020603050405020304" pitchFamily="18" charset="0"/>
              </a:rPr>
              <a:t>than </a:t>
            </a:r>
            <a:r>
              <a:rPr lang="en-GB" sz="2200" i="1" u="sng" dirty="0">
                <a:solidFill>
                  <a:schemeClr val="tx1"/>
                </a:solidFill>
                <a:latin typeface="Times New Roman" panose="02020603050405020304" pitchFamily="18" charset="0"/>
                <a:cs typeface="Times New Roman" panose="02020603050405020304" pitchFamily="18" charset="0"/>
              </a:rPr>
              <a:t>traditional classroom instruction methods</a:t>
            </a:r>
            <a:r>
              <a:rPr lang="en-GB" sz="2200" b="0" dirty="0">
                <a:solidFill>
                  <a:schemeClr val="tx1"/>
                </a:solidFill>
                <a:latin typeface="Times New Roman" panose="02020603050405020304" pitchFamily="18" charset="0"/>
                <a:cs typeface="Times New Roman" panose="02020603050405020304" pitchFamily="18" charset="0"/>
              </a:rPr>
              <a:t>. In contrast, </a:t>
            </a:r>
            <a:r>
              <a:rPr lang="en-GB" sz="2200" b="0" dirty="0" err="1">
                <a:solidFill>
                  <a:schemeClr val="tx1"/>
                </a:solidFill>
                <a:latin typeface="Times New Roman" panose="02020603050405020304" pitchFamily="18" charset="0"/>
                <a:cs typeface="Times New Roman" panose="02020603050405020304" pitchFamily="18" charset="0"/>
              </a:rPr>
              <a:t>Sitzmann’s</a:t>
            </a:r>
            <a:r>
              <a:rPr lang="en-GB" sz="2200" b="0" dirty="0">
                <a:solidFill>
                  <a:schemeClr val="tx1"/>
                </a:solidFill>
                <a:latin typeface="Times New Roman" panose="02020603050405020304" pitchFamily="18" charset="0"/>
                <a:cs typeface="Times New Roman" panose="02020603050405020304" pitchFamily="18" charset="0"/>
              </a:rPr>
              <a:t> (2011) </a:t>
            </a:r>
            <a:r>
              <a:rPr lang="en-GB" sz="2200" b="0" dirty="0" smtClean="0">
                <a:solidFill>
                  <a:schemeClr val="tx1"/>
                </a:solidFill>
                <a:latin typeface="Times New Roman" panose="02020603050405020304" pitchFamily="18" charset="0"/>
                <a:cs typeface="Times New Roman" panose="02020603050405020304" pitchFamily="18" charset="0"/>
              </a:rPr>
              <a:t>meta analysis </a:t>
            </a:r>
            <a:r>
              <a:rPr lang="en-GB" sz="2200" b="0" dirty="0">
                <a:solidFill>
                  <a:schemeClr val="tx1"/>
                </a:solidFill>
                <a:latin typeface="Times New Roman" panose="02020603050405020304" pitchFamily="18" charset="0"/>
                <a:cs typeface="Times New Roman" panose="02020603050405020304" pitchFamily="18" charset="0"/>
              </a:rPr>
              <a:t>found that games – compared to traditional classroom controls – resulted in </a:t>
            </a:r>
            <a:r>
              <a:rPr lang="en-GB" sz="2200" i="1" u="sng" dirty="0" smtClean="0">
                <a:solidFill>
                  <a:schemeClr val="tx1"/>
                </a:solidFill>
                <a:latin typeface="Times New Roman" panose="02020603050405020304" pitchFamily="18" charset="0"/>
                <a:cs typeface="Times New Roman" panose="02020603050405020304" pitchFamily="18" charset="0"/>
              </a:rPr>
              <a:t>20%</a:t>
            </a:r>
            <a:r>
              <a:rPr lang="en-GB" sz="2200" b="0" dirty="0" smtClean="0">
                <a:solidFill>
                  <a:schemeClr val="tx1"/>
                </a:solidFill>
                <a:latin typeface="Times New Roman" panose="02020603050405020304" pitchFamily="18" charset="0"/>
                <a:cs typeface="Times New Roman" panose="02020603050405020304" pitchFamily="18" charset="0"/>
              </a:rPr>
              <a:t> higher </a:t>
            </a:r>
            <a:r>
              <a:rPr lang="en-GB" sz="2200" dirty="0">
                <a:solidFill>
                  <a:srgbClr val="C00000"/>
                </a:solidFill>
                <a:latin typeface="Times New Roman" panose="02020603050405020304" pitchFamily="18" charset="0"/>
                <a:cs typeface="Times New Roman" panose="02020603050405020304" pitchFamily="18" charset="0"/>
              </a:rPr>
              <a:t>self-efficacy</a:t>
            </a:r>
            <a:r>
              <a:rPr lang="en-GB" sz="2200" b="0" dirty="0">
                <a:solidFill>
                  <a:schemeClr val="tx1"/>
                </a:solidFill>
                <a:latin typeface="Times New Roman" panose="02020603050405020304" pitchFamily="18" charset="0"/>
                <a:cs typeface="Times New Roman" panose="02020603050405020304" pitchFamily="18" charset="0"/>
              </a:rPr>
              <a:t>, </a:t>
            </a:r>
            <a:r>
              <a:rPr lang="en-GB" sz="2200" i="1" u="sng" dirty="0" smtClean="0">
                <a:solidFill>
                  <a:schemeClr val="tx1"/>
                </a:solidFill>
                <a:latin typeface="Times New Roman" panose="02020603050405020304" pitchFamily="18" charset="0"/>
                <a:cs typeface="Times New Roman" panose="02020603050405020304" pitchFamily="18" charset="0"/>
              </a:rPr>
              <a:t>11%</a:t>
            </a:r>
            <a:r>
              <a:rPr lang="en-GB" sz="2200" b="0" dirty="0" smtClean="0">
                <a:solidFill>
                  <a:schemeClr val="tx1"/>
                </a:solidFill>
                <a:latin typeface="Times New Roman" panose="02020603050405020304" pitchFamily="18" charset="0"/>
                <a:cs typeface="Times New Roman" panose="02020603050405020304" pitchFamily="18" charset="0"/>
              </a:rPr>
              <a:t> higher </a:t>
            </a:r>
            <a:r>
              <a:rPr lang="en-GB" sz="2200" dirty="0">
                <a:solidFill>
                  <a:srgbClr val="C00000"/>
                </a:solidFill>
                <a:latin typeface="Times New Roman" panose="02020603050405020304" pitchFamily="18" charset="0"/>
                <a:cs typeface="Times New Roman" panose="02020603050405020304" pitchFamily="18" charset="0"/>
              </a:rPr>
              <a:t>declarative knowledge</a:t>
            </a:r>
            <a:r>
              <a:rPr lang="en-GB" sz="2200" b="0" dirty="0">
                <a:solidFill>
                  <a:schemeClr val="tx1"/>
                </a:solidFill>
                <a:latin typeface="Times New Roman" panose="02020603050405020304" pitchFamily="18" charset="0"/>
                <a:cs typeface="Times New Roman" panose="02020603050405020304" pitchFamily="18" charset="0"/>
              </a:rPr>
              <a:t>, </a:t>
            </a:r>
            <a:r>
              <a:rPr lang="en-GB" sz="2200" i="1" u="sng" dirty="0" smtClean="0">
                <a:solidFill>
                  <a:schemeClr val="tx1"/>
                </a:solidFill>
                <a:latin typeface="Times New Roman" panose="02020603050405020304" pitchFamily="18" charset="0"/>
                <a:cs typeface="Times New Roman" panose="02020603050405020304" pitchFamily="18" charset="0"/>
              </a:rPr>
              <a:t>14%</a:t>
            </a:r>
            <a:r>
              <a:rPr lang="en-GB" sz="2200" b="0" dirty="0" smtClean="0">
                <a:solidFill>
                  <a:schemeClr val="tx1"/>
                </a:solidFill>
                <a:latin typeface="Times New Roman" panose="02020603050405020304" pitchFamily="18" charset="0"/>
                <a:cs typeface="Times New Roman" panose="02020603050405020304" pitchFamily="18" charset="0"/>
              </a:rPr>
              <a:t> higher </a:t>
            </a:r>
            <a:r>
              <a:rPr lang="en-GB" sz="2200" dirty="0">
                <a:solidFill>
                  <a:srgbClr val="C00000"/>
                </a:solidFill>
                <a:latin typeface="Times New Roman" panose="02020603050405020304" pitchFamily="18" charset="0"/>
                <a:cs typeface="Times New Roman" panose="02020603050405020304" pitchFamily="18" charset="0"/>
              </a:rPr>
              <a:t>procedural knowledge</a:t>
            </a:r>
            <a:r>
              <a:rPr lang="en-GB" sz="2200" b="0" dirty="0">
                <a:solidFill>
                  <a:schemeClr val="tx1"/>
                </a:solidFill>
                <a:latin typeface="Times New Roman" panose="02020603050405020304" pitchFamily="18" charset="0"/>
                <a:cs typeface="Times New Roman" panose="02020603050405020304" pitchFamily="18" charset="0"/>
              </a:rPr>
              <a:t>, and </a:t>
            </a:r>
            <a:r>
              <a:rPr lang="en-GB" sz="2200" i="1" u="sng" dirty="0" smtClean="0">
                <a:solidFill>
                  <a:schemeClr val="tx1"/>
                </a:solidFill>
                <a:latin typeface="Times New Roman" panose="02020603050405020304" pitchFamily="18" charset="0"/>
                <a:cs typeface="Times New Roman" panose="02020603050405020304" pitchFamily="18" charset="0"/>
              </a:rPr>
              <a:t>9%</a:t>
            </a:r>
            <a:r>
              <a:rPr lang="en-GB" sz="2200" b="0" dirty="0" smtClean="0">
                <a:solidFill>
                  <a:schemeClr val="tx1"/>
                </a:solidFill>
                <a:latin typeface="Times New Roman" panose="02020603050405020304" pitchFamily="18" charset="0"/>
                <a:cs typeface="Times New Roman" panose="02020603050405020304" pitchFamily="18" charset="0"/>
              </a:rPr>
              <a:t>  better </a:t>
            </a:r>
            <a:r>
              <a:rPr lang="en-GB" sz="2200" dirty="0">
                <a:solidFill>
                  <a:srgbClr val="C00000"/>
                </a:solidFill>
                <a:latin typeface="Times New Roman" panose="02020603050405020304" pitchFamily="18" charset="0"/>
                <a:cs typeface="Times New Roman" panose="02020603050405020304" pitchFamily="18" charset="0"/>
              </a:rPr>
              <a:t>retention</a:t>
            </a:r>
            <a:r>
              <a:rPr lang="en-GB" sz="2200" b="0" dirty="0">
                <a:solidFill>
                  <a:schemeClr val="tx1"/>
                </a:solidFill>
                <a:latin typeface="Times New Roman" panose="02020603050405020304" pitchFamily="18" charset="0"/>
                <a:cs typeface="Times New Roman" panose="02020603050405020304" pitchFamily="18" charset="0"/>
              </a:rPr>
              <a:t> – but only when the comparison treatment was passive and not active learning.</a:t>
            </a: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GB" sz="2200" b="0" dirty="0">
              <a:solidFill>
                <a:schemeClr val="tx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Debate on Evidence of Effectiveness</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360534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87" y="1161243"/>
            <a:ext cx="7866977"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Two recent meta-analyses warrant a bit more discussion and help to tease out these contradictory conclusions in useful </a:t>
            </a:r>
            <a:r>
              <a:rPr lang="en-GB" sz="2200" b="0" dirty="0" smtClean="0">
                <a:solidFill>
                  <a:schemeClr val="tx1"/>
                </a:solidFill>
                <a:latin typeface="Times New Roman" panose="02020603050405020304" pitchFamily="18" charset="0"/>
                <a:cs typeface="Times New Roman" panose="02020603050405020304" pitchFamily="18" charset="0"/>
              </a:rPr>
              <a:t>ways. </a:t>
            </a:r>
          </a:p>
          <a:p>
            <a:pPr marL="0" indent="0" algn="just">
              <a:lnSpc>
                <a:spcPct val="150000"/>
              </a:lnSpc>
              <a:buNone/>
            </a:pPr>
            <a:r>
              <a:rPr lang="en-GB" sz="2200" b="0" dirty="0" smtClean="0">
                <a:solidFill>
                  <a:schemeClr val="tx1"/>
                </a:solidFill>
                <a:latin typeface="Times New Roman" panose="02020603050405020304" pitchFamily="18" charset="0"/>
                <a:cs typeface="Times New Roman" panose="02020603050405020304" pitchFamily="18" charset="0"/>
              </a:rPr>
              <a:t>	The </a:t>
            </a:r>
            <a:r>
              <a:rPr lang="en-GB" sz="2200" b="0" dirty="0">
                <a:solidFill>
                  <a:schemeClr val="tx1"/>
                </a:solidFill>
                <a:latin typeface="Times New Roman" panose="02020603050405020304" pitchFamily="18" charset="0"/>
                <a:cs typeface="Times New Roman" panose="02020603050405020304" pitchFamily="18" charset="0"/>
              </a:rPr>
              <a:t>authors concluded that there is evidence for positive effects of videogames on language </a:t>
            </a:r>
            <a:r>
              <a:rPr lang="en-GB" sz="2200" i="1" u="sng" dirty="0">
                <a:solidFill>
                  <a:schemeClr val="tx1"/>
                </a:solidFill>
                <a:latin typeface="Times New Roman" panose="02020603050405020304" pitchFamily="18" charset="0"/>
                <a:cs typeface="Times New Roman" panose="02020603050405020304" pitchFamily="18" charset="0"/>
              </a:rPr>
              <a:t>learning, history</a:t>
            </a:r>
            <a:r>
              <a:rPr lang="en-GB" sz="2200" b="0" dirty="0">
                <a:solidFill>
                  <a:schemeClr val="tx1"/>
                </a:solidFill>
                <a:latin typeface="Times New Roman" panose="02020603050405020304" pitchFamily="18" charset="0"/>
                <a:cs typeface="Times New Roman" panose="02020603050405020304" pitchFamily="18" charset="0"/>
              </a:rPr>
              <a:t>, and </a:t>
            </a:r>
            <a:r>
              <a:rPr lang="en-GB" sz="2200" i="1" u="sng" dirty="0">
                <a:solidFill>
                  <a:schemeClr val="tx1"/>
                </a:solidFill>
                <a:latin typeface="Times New Roman" panose="02020603050405020304" pitchFamily="18" charset="0"/>
                <a:cs typeface="Times New Roman" panose="02020603050405020304" pitchFamily="18" charset="0"/>
              </a:rPr>
              <a:t>physical education </a:t>
            </a:r>
            <a:r>
              <a:rPr lang="en-GB" sz="2200" b="0" dirty="0">
                <a:solidFill>
                  <a:schemeClr val="tx1"/>
                </a:solidFill>
                <a:latin typeface="Times New Roman" panose="02020603050405020304" pitchFamily="18" charset="0"/>
                <a:cs typeface="Times New Roman" panose="02020603050405020304" pitchFamily="18" charset="0"/>
              </a:rPr>
              <a:t>(specifically </a:t>
            </a:r>
            <a:r>
              <a:rPr lang="en-GB" sz="2200" b="0" dirty="0" err="1">
                <a:solidFill>
                  <a:schemeClr val="tx1"/>
                </a:solidFill>
                <a:latin typeface="Times New Roman" panose="02020603050405020304" pitchFamily="18" charset="0"/>
                <a:cs typeface="Times New Roman" panose="02020603050405020304" pitchFamily="18" charset="0"/>
              </a:rPr>
              <a:t>exergames</a:t>
            </a:r>
            <a:r>
              <a:rPr lang="en-GB" sz="2200" b="0" dirty="0">
                <a:solidFill>
                  <a:schemeClr val="tx1"/>
                </a:solidFill>
                <a:latin typeface="Times New Roman" panose="02020603050405020304" pitchFamily="18" charset="0"/>
                <a:cs typeface="Times New Roman" panose="02020603050405020304" pitchFamily="18" charset="0"/>
              </a:rPr>
              <a:t>), </a:t>
            </a:r>
            <a:r>
              <a:rPr lang="en-GB" sz="2200" dirty="0">
                <a:solidFill>
                  <a:srgbClr val="C00000"/>
                </a:solidFill>
                <a:latin typeface="Times New Roman" panose="02020603050405020304" pitchFamily="18" charset="0"/>
                <a:cs typeface="Times New Roman" panose="02020603050405020304" pitchFamily="18" charset="0"/>
              </a:rPr>
              <a:t>but little support </a:t>
            </a:r>
            <a:r>
              <a:rPr lang="en-GB" sz="2200" b="0" dirty="0">
                <a:solidFill>
                  <a:schemeClr val="tx1"/>
                </a:solidFill>
                <a:latin typeface="Times New Roman" panose="02020603050405020304" pitchFamily="18" charset="0"/>
                <a:cs typeface="Times New Roman" panose="02020603050405020304" pitchFamily="18" charset="0"/>
              </a:rPr>
              <a:t>for the academic value of videogames in </a:t>
            </a:r>
            <a:r>
              <a:rPr lang="en-GB" sz="2200" i="1" u="sng" dirty="0">
                <a:solidFill>
                  <a:schemeClr val="tx1"/>
                </a:solidFill>
                <a:latin typeface="Times New Roman" panose="02020603050405020304" pitchFamily="18" charset="0"/>
                <a:cs typeface="Times New Roman" panose="02020603050405020304" pitchFamily="18" charset="0"/>
              </a:rPr>
              <a:t>science and math</a:t>
            </a:r>
            <a:r>
              <a:rPr lang="en-GB" sz="2200" b="0" dirty="0">
                <a:solidFill>
                  <a:schemeClr val="tx1"/>
                </a:solidFill>
                <a:latin typeface="Times New Roman" panose="02020603050405020304" pitchFamily="18" charset="0"/>
                <a:cs typeface="Times New Roman" panose="02020603050405020304" pitchFamily="18" charset="0"/>
              </a:rPr>
              <a:t>.</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Debate on Evidence of Effectiveness</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2895504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87" y="1161243"/>
            <a:ext cx="7866977"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In a second meta-analysis by </a:t>
            </a:r>
            <a:r>
              <a:rPr lang="en-GB" sz="2200" b="0" dirty="0" err="1">
                <a:solidFill>
                  <a:schemeClr val="tx1"/>
                </a:solidFill>
                <a:latin typeface="Times New Roman" panose="02020603050405020304" pitchFamily="18" charset="0"/>
                <a:cs typeface="Times New Roman" panose="02020603050405020304" pitchFamily="18" charset="0"/>
              </a:rPr>
              <a:t>Wouters</a:t>
            </a:r>
            <a:r>
              <a:rPr lang="en-GB" sz="2200" b="0" dirty="0">
                <a:solidFill>
                  <a:schemeClr val="tx1"/>
                </a:solidFill>
                <a:latin typeface="Times New Roman" panose="02020603050405020304" pitchFamily="18" charset="0"/>
                <a:cs typeface="Times New Roman" panose="02020603050405020304" pitchFamily="18" charset="0"/>
              </a:rPr>
              <a:t> and colleagues (2013), the authors </a:t>
            </a:r>
            <a:r>
              <a:rPr lang="en-GB" sz="2200" b="0" dirty="0" err="1">
                <a:solidFill>
                  <a:schemeClr val="tx1"/>
                </a:solidFill>
                <a:latin typeface="Times New Roman" panose="02020603050405020304" pitchFamily="18" charset="0"/>
                <a:cs typeface="Times New Roman" panose="02020603050405020304" pitchFamily="18" charset="0"/>
              </a:rPr>
              <a:t>analyzed</a:t>
            </a:r>
            <a:r>
              <a:rPr lang="en-GB" sz="2200" b="0" dirty="0">
                <a:solidFill>
                  <a:schemeClr val="tx1"/>
                </a:solidFill>
                <a:latin typeface="Times New Roman" panose="02020603050405020304" pitchFamily="18" charset="0"/>
                <a:cs typeface="Times New Roman" panose="02020603050405020304" pitchFamily="18" charset="0"/>
              </a:rPr>
              <a:t> the results from 39 studies that compared games to more </a:t>
            </a:r>
            <a:r>
              <a:rPr lang="en-GB" sz="2200" b="0" dirty="0" smtClean="0">
                <a:solidFill>
                  <a:schemeClr val="tx1"/>
                </a:solidFill>
                <a:latin typeface="Times New Roman" panose="02020603050405020304" pitchFamily="18" charset="0"/>
                <a:cs typeface="Times New Roman" panose="02020603050405020304" pitchFamily="18" charset="0"/>
              </a:rPr>
              <a:t>conventional instruction </a:t>
            </a:r>
            <a:r>
              <a:rPr lang="en-GB" sz="2200" b="0" dirty="0">
                <a:solidFill>
                  <a:schemeClr val="tx1"/>
                </a:solidFill>
                <a:latin typeface="Times New Roman" panose="02020603050405020304" pitchFamily="18" charset="0"/>
                <a:cs typeface="Times New Roman" panose="02020603050405020304" pitchFamily="18" charset="0"/>
              </a:rPr>
              <a:t>methods (</a:t>
            </a:r>
            <a:r>
              <a:rPr lang="en-GB" sz="2200" b="0" i="1" dirty="0">
                <a:solidFill>
                  <a:schemeClr val="tx1"/>
                </a:solidFill>
                <a:latin typeface="Times New Roman" panose="02020603050405020304" pitchFamily="18" charset="0"/>
                <a:cs typeface="Times New Roman" panose="02020603050405020304" pitchFamily="18" charset="0"/>
              </a:rPr>
              <a:t>lectures, reading, drill and practice, and hypertext environments</a:t>
            </a:r>
            <a:r>
              <a:rPr lang="en-GB" sz="2200" b="0" dirty="0">
                <a:solidFill>
                  <a:schemeClr val="tx1"/>
                </a:solidFill>
                <a:latin typeface="Times New Roman" panose="02020603050405020304" pitchFamily="18" charset="0"/>
                <a:cs typeface="Times New Roman" panose="02020603050405020304" pitchFamily="18" charset="0"/>
              </a:rPr>
              <a:t>), the majority of which were conducted in the preceding five years, and found that games were </a:t>
            </a:r>
            <a:r>
              <a:rPr lang="en-GB" sz="2200" dirty="0">
                <a:solidFill>
                  <a:schemeClr val="tx1"/>
                </a:solidFill>
                <a:latin typeface="Times New Roman" panose="02020603050405020304" pitchFamily="18" charset="0"/>
                <a:cs typeface="Times New Roman" panose="02020603050405020304" pitchFamily="18" charset="0"/>
              </a:rPr>
              <a:t>more effective</a:t>
            </a:r>
            <a:r>
              <a:rPr lang="en-GB" sz="2200" b="0" dirty="0">
                <a:solidFill>
                  <a:schemeClr val="tx1"/>
                </a:solidFill>
                <a:latin typeface="Times New Roman" panose="02020603050405020304" pitchFamily="18" charset="0"/>
                <a:cs typeface="Times New Roman" panose="02020603050405020304" pitchFamily="18" charset="0"/>
              </a:rPr>
              <a:t> than conventional methods; students learned </a:t>
            </a:r>
            <a:r>
              <a:rPr lang="en-GB" sz="2200" i="1" u="sng" dirty="0">
                <a:solidFill>
                  <a:schemeClr val="tx1"/>
                </a:solidFill>
                <a:latin typeface="Times New Roman" panose="02020603050405020304" pitchFamily="18" charset="0"/>
                <a:cs typeface="Times New Roman" panose="02020603050405020304" pitchFamily="18" charset="0"/>
              </a:rPr>
              <a:t>more knowledge </a:t>
            </a:r>
            <a:r>
              <a:rPr lang="en-GB" sz="2200" b="0" dirty="0">
                <a:solidFill>
                  <a:schemeClr val="tx1"/>
                </a:solidFill>
                <a:latin typeface="Times New Roman" panose="02020603050405020304" pitchFamily="18" charset="0"/>
                <a:cs typeface="Times New Roman" panose="02020603050405020304" pitchFamily="18" charset="0"/>
              </a:rPr>
              <a:t>and </a:t>
            </a:r>
            <a:r>
              <a:rPr lang="en-GB" sz="2200" i="1" u="sng" dirty="0">
                <a:solidFill>
                  <a:schemeClr val="tx1"/>
                </a:solidFill>
                <a:latin typeface="Times New Roman" panose="02020603050405020304" pitchFamily="18" charset="0"/>
                <a:cs typeface="Times New Roman" panose="02020603050405020304" pitchFamily="18" charset="0"/>
              </a:rPr>
              <a:t>cognitive skills</a:t>
            </a:r>
            <a:r>
              <a:rPr lang="en-GB" sz="2200" b="0" dirty="0">
                <a:solidFill>
                  <a:schemeClr val="tx1"/>
                </a:solidFill>
                <a:latin typeface="Times New Roman" panose="02020603050405020304" pitchFamily="18" charset="0"/>
                <a:cs typeface="Times New Roman" panose="02020603050405020304" pitchFamily="18" charset="0"/>
              </a:rPr>
              <a:t>, and these enhanced gains </a:t>
            </a:r>
            <a:r>
              <a:rPr lang="en-GB" sz="2200" i="1" u="sng" dirty="0">
                <a:solidFill>
                  <a:schemeClr val="tx1"/>
                </a:solidFill>
                <a:latin typeface="Times New Roman" panose="02020603050405020304" pitchFamily="18" charset="0"/>
                <a:cs typeface="Times New Roman" panose="02020603050405020304" pitchFamily="18" charset="0"/>
              </a:rPr>
              <a:t>persisted over time</a:t>
            </a:r>
            <a:r>
              <a:rPr lang="en-GB" sz="2200" b="0" dirty="0">
                <a:solidFill>
                  <a:schemeClr val="tx1"/>
                </a:solidFill>
                <a:latin typeface="Times New Roman" panose="02020603050405020304" pitchFamily="18" charset="0"/>
                <a:cs typeface="Times New Roman" panose="02020603050405020304" pitchFamily="18" charset="0"/>
              </a:rPr>
              <a:t>.</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Debate on Evidence of Effectiveness</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1784749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19" y="609600"/>
            <a:ext cx="7866977" cy="5075784"/>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Four complications make any reasonable summary of the empirical literature </a:t>
            </a:r>
            <a:r>
              <a:rPr lang="en-GB" sz="2200" b="0" dirty="0" smtClean="0">
                <a:solidFill>
                  <a:schemeClr val="tx1"/>
                </a:solidFill>
                <a:latin typeface="Times New Roman" panose="02020603050405020304" pitchFamily="18" charset="0"/>
                <a:cs typeface="Times New Roman" panose="02020603050405020304" pitchFamily="18" charset="0"/>
              </a:rPr>
              <a:t>difficult:</a:t>
            </a:r>
          </a:p>
          <a:p>
            <a:pPr algn="just">
              <a:buFont typeface="Wingdings" panose="05000000000000000000" pitchFamily="2" charset="2"/>
              <a:buChar char="v"/>
            </a:pPr>
            <a:r>
              <a:rPr lang="en-GB" sz="2200" b="0" dirty="0">
                <a:solidFill>
                  <a:schemeClr val="tx1"/>
                </a:solidFill>
                <a:latin typeface="Times New Roman" panose="02020603050405020304" pitchFamily="18" charset="0"/>
                <a:cs typeface="Times New Roman" panose="02020603050405020304" pitchFamily="18" charset="0"/>
              </a:rPr>
              <a:t>First and foremost, what technologies fall under the rubric of “games” itself is inconsistent</a:t>
            </a:r>
            <a:r>
              <a:rPr lang="en-GB" sz="2200" b="0"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GB" sz="2200" b="0" dirty="0" smtClean="0">
                <a:solidFill>
                  <a:schemeClr val="tx1"/>
                </a:solidFill>
                <a:latin typeface="Times New Roman" panose="02020603050405020304" pitchFamily="18" charset="0"/>
                <a:cs typeface="Times New Roman" panose="02020603050405020304" pitchFamily="18" charset="0"/>
              </a:rPr>
              <a:t>There </a:t>
            </a:r>
            <a:r>
              <a:rPr lang="en-GB" sz="2200" b="0" dirty="0">
                <a:solidFill>
                  <a:schemeClr val="tx1"/>
                </a:solidFill>
                <a:latin typeface="Times New Roman" panose="02020603050405020304" pitchFamily="18" charset="0"/>
                <a:cs typeface="Times New Roman" panose="02020603050405020304" pitchFamily="18" charset="0"/>
              </a:rPr>
              <a:t>is not enough specification of the details of game mechanics used and the learning outcomes </a:t>
            </a:r>
            <a:r>
              <a:rPr lang="en-GB" sz="2200" b="0" dirty="0" smtClean="0">
                <a:solidFill>
                  <a:schemeClr val="tx1"/>
                </a:solidFill>
                <a:latin typeface="Times New Roman" panose="02020603050405020304" pitchFamily="18" charset="0"/>
                <a:cs typeface="Times New Roman" panose="02020603050405020304" pitchFamily="18" charset="0"/>
              </a:rPr>
              <a:t>targeted</a:t>
            </a:r>
          </a:p>
          <a:p>
            <a:pPr algn="just">
              <a:buFont typeface="Wingdings" panose="05000000000000000000" pitchFamily="2" charset="2"/>
              <a:buChar char="v"/>
            </a:pPr>
            <a:r>
              <a:rPr lang="en-GB" sz="2200" b="0" dirty="0">
                <a:solidFill>
                  <a:schemeClr val="tx1"/>
                </a:solidFill>
                <a:latin typeface="Times New Roman" panose="02020603050405020304" pitchFamily="18" charset="0"/>
                <a:cs typeface="Times New Roman" panose="02020603050405020304" pitchFamily="18" charset="0"/>
              </a:rPr>
              <a:t>because videogames are interactive, individual players often have idiosyncratic goals and play patterns, and as a result each learners’ experience is somewhat different (Harris, </a:t>
            </a:r>
            <a:r>
              <a:rPr lang="en-GB" sz="2200" b="0" dirty="0" err="1">
                <a:solidFill>
                  <a:schemeClr val="tx1"/>
                </a:solidFill>
                <a:latin typeface="Times New Roman" panose="02020603050405020304" pitchFamily="18" charset="0"/>
                <a:cs typeface="Times New Roman" panose="02020603050405020304" pitchFamily="18" charset="0"/>
              </a:rPr>
              <a:t>Yuill</a:t>
            </a:r>
            <a:r>
              <a:rPr lang="en-GB" sz="2200" b="0" dirty="0">
                <a:solidFill>
                  <a:schemeClr val="tx1"/>
                </a:solidFill>
                <a:latin typeface="Times New Roman" panose="02020603050405020304" pitchFamily="18" charset="0"/>
                <a:cs typeface="Times New Roman" panose="02020603050405020304" pitchFamily="18" charset="0"/>
              </a:rPr>
              <a:t>, &amp; </a:t>
            </a:r>
            <a:r>
              <a:rPr lang="en-GB" sz="2200" b="0" dirty="0" err="1">
                <a:solidFill>
                  <a:schemeClr val="tx1"/>
                </a:solidFill>
                <a:latin typeface="Times New Roman" panose="02020603050405020304" pitchFamily="18" charset="0"/>
                <a:cs typeface="Times New Roman" panose="02020603050405020304" pitchFamily="18" charset="0"/>
              </a:rPr>
              <a:t>Luckin</a:t>
            </a:r>
            <a:r>
              <a:rPr lang="en-GB" sz="2200" b="0" dirty="0">
                <a:solidFill>
                  <a:schemeClr val="tx1"/>
                </a:solidFill>
                <a:latin typeface="Times New Roman" panose="02020603050405020304" pitchFamily="18" charset="0"/>
                <a:cs typeface="Times New Roman" panose="02020603050405020304" pitchFamily="18" charset="0"/>
              </a:rPr>
              <a:t>, 2008), making generalization within and across conditions difficult</a:t>
            </a:r>
            <a:r>
              <a:rPr lang="en-GB" sz="2200" b="0"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GB" sz="2200" b="0" dirty="0">
                <a:solidFill>
                  <a:schemeClr val="tx1"/>
                </a:solidFill>
                <a:latin typeface="Times New Roman" panose="02020603050405020304" pitchFamily="18" charset="0"/>
                <a:cs typeface="Times New Roman" panose="02020603050405020304" pitchFamily="18" charset="0"/>
              </a:rPr>
              <a:t>the effects of videogames, like any other </a:t>
            </a:r>
            <a:r>
              <a:rPr lang="en-GB" sz="2200" b="0" dirty="0">
                <a:solidFill>
                  <a:srgbClr val="111111"/>
                </a:solidFill>
                <a:latin typeface="Times New Roman" panose="02020603050405020304" pitchFamily="18" charset="0"/>
                <a:cs typeface="Times New Roman" panose="02020603050405020304" pitchFamily="18" charset="0"/>
              </a:rPr>
              <a:t>instructional technique</a:t>
            </a:r>
            <a:r>
              <a:rPr lang="en-GB" sz="2200" b="0" dirty="0">
                <a:solidFill>
                  <a:schemeClr val="tx1"/>
                </a:solidFill>
                <a:latin typeface="Times New Roman" panose="02020603050405020304" pitchFamily="18" charset="0"/>
                <a:cs typeface="Times New Roman" panose="02020603050405020304" pitchFamily="18" charset="0"/>
              </a:rPr>
              <a:t>, vary tremendously based on context of use.</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Debate on Evidence of Effectiveness</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4243776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19" y="1023582"/>
            <a:ext cx="8080420" cy="4661802"/>
          </a:xfrm>
        </p:spPr>
        <p:txBody>
          <a:bodyPr/>
          <a:lstStyle/>
          <a:p>
            <a:pPr marL="0" indent="0" algn="just">
              <a:buNone/>
            </a:pPr>
            <a:r>
              <a:rPr lang="en-GB" sz="2200" b="0" dirty="0" smtClean="0">
                <a:solidFill>
                  <a:schemeClr val="tx1"/>
                </a:solidFill>
                <a:latin typeface="Times New Roman" panose="02020603050405020304" pitchFamily="18" charset="0"/>
                <a:cs typeface="Times New Roman" panose="02020603050405020304" pitchFamily="18" charset="0"/>
              </a:rPr>
              <a:t>	There </a:t>
            </a:r>
            <a:r>
              <a:rPr lang="en-GB" sz="2200" b="0" dirty="0">
                <a:solidFill>
                  <a:schemeClr val="tx1"/>
                </a:solidFill>
                <a:latin typeface="Times New Roman" panose="02020603050405020304" pitchFamily="18" charset="0"/>
                <a:cs typeface="Times New Roman" panose="02020603050405020304" pitchFamily="18" charset="0"/>
              </a:rPr>
              <a:t>are several challenges that should be addressed in future </a:t>
            </a:r>
            <a:r>
              <a:rPr lang="en-GB" sz="2200" b="0" dirty="0" smtClean="0">
                <a:solidFill>
                  <a:schemeClr val="tx1"/>
                </a:solidFill>
                <a:latin typeface="Times New Roman" panose="02020603050405020304" pitchFamily="18" charset="0"/>
                <a:cs typeface="Times New Roman" panose="02020603050405020304" pitchFamily="18" charset="0"/>
              </a:rPr>
              <a:t>research</a:t>
            </a:r>
            <a:r>
              <a:rPr lang="en-GB" sz="2200" b="0" dirty="0">
                <a:solidFill>
                  <a:schemeClr val="tx1"/>
                </a:solidFill>
                <a:latin typeface="Times New Roman" panose="02020603050405020304" pitchFamily="18" charset="0"/>
                <a:cs typeface="Times New Roman" panose="02020603050405020304" pitchFamily="18" charset="0"/>
              </a:rPr>
              <a:t>. Here, learning games are defined as: </a:t>
            </a: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GB" sz="2200" b="0" dirty="0">
                <a:solidFill>
                  <a:schemeClr val="tx1"/>
                </a:solidFill>
                <a:latin typeface="Times New Roman" panose="02020603050405020304" pitchFamily="18" charset="0"/>
                <a:cs typeface="Times New Roman" panose="02020603050405020304" pitchFamily="18" charset="0"/>
              </a:rPr>
              <a:t>a voluntary activity structured by rules, with a defined outcome (e.g., winning/ losing) or other quantifiable feedback (e.g., points) that facilitates reliable comparisons of in-player performances ... [that] </a:t>
            </a: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GB" sz="2200" b="0" dirty="0" smtClean="0">
                <a:solidFill>
                  <a:schemeClr val="tx1"/>
                </a:solidFill>
                <a:latin typeface="Times New Roman" panose="02020603050405020304" pitchFamily="18" charset="0"/>
                <a:cs typeface="Times New Roman" panose="02020603050405020304" pitchFamily="18" charset="0"/>
              </a:rPr>
              <a:t>target </a:t>
            </a:r>
            <a:r>
              <a:rPr lang="en-GB" sz="2200" b="0" dirty="0">
                <a:solidFill>
                  <a:schemeClr val="tx1"/>
                </a:solidFill>
                <a:latin typeface="Times New Roman" panose="02020603050405020304" pitchFamily="18" charset="0"/>
                <a:cs typeface="Times New Roman" panose="02020603050405020304" pitchFamily="18" charset="0"/>
              </a:rPr>
              <a:t>the acquisition of knowledge as its own end and foster habits of mind and understanding that are generally useful or useful within an academic context. Learning Games may be </a:t>
            </a:r>
            <a:r>
              <a:rPr lang="en-GB" sz="2200" u="sng" dirty="0">
                <a:solidFill>
                  <a:schemeClr val="tx1"/>
                </a:solidFill>
                <a:latin typeface="Times New Roman" panose="02020603050405020304" pitchFamily="18" charset="0"/>
                <a:cs typeface="Times New Roman" panose="02020603050405020304" pitchFamily="18" charset="0"/>
              </a:rPr>
              <a:t>associated</a:t>
            </a:r>
            <a:r>
              <a:rPr lang="en-GB" sz="2200" b="0" dirty="0">
                <a:solidFill>
                  <a:schemeClr val="tx1"/>
                </a:solidFill>
                <a:latin typeface="Times New Roman" panose="02020603050405020304" pitchFamily="18" charset="0"/>
                <a:cs typeface="Times New Roman" panose="02020603050405020304" pitchFamily="18" charset="0"/>
              </a:rPr>
              <a:t> with </a:t>
            </a:r>
            <a:r>
              <a:rPr lang="en-GB" sz="2200" u="sng" dirty="0">
                <a:solidFill>
                  <a:schemeClr val="tx1"/>
                </a:solidFill>
                <a:latin typeface="Times New Roman" panose="02020603050405020304" pitchFamily="18" charset="0"/>
                <a:cs typeface="Times New Roman" panose="02020603050405020304" pitchFamily="18" charset="0"/>
              </a:rPr>
              <a:t>formal educational environments</a:t>
            </a:r>
            <a:r>
              <a:rPr lang="en-GB" sz="2200" b="0" dirty="0">
                <a:solidFill>
                  <a:schemeClr val="tx1"/>
                </a:solidFill>
                <a:latin typeface="Times New Roman" panose="02020603050405020304" pitchFamily="18" charset="0"/>
                <a:cs typeface="Times New Roman" panose="02020603050405020304" pitchFamily="18" charset="0"/>
              </a:rPr>
              <a:t> (</a:t>
            </a:r>
            <a:r>
              <a:rPr lang="en-GB" sz="2200" b="0" i="1" dirty="0">
                <a:solidFill>
                  <a:schemeClr val="tx1"/>
                </a:solidFill>
                <a:latin typeface="Times New Roman" panose="02020603050405020304" pitchFamily="18" charset="0"/>
                <a:cs typeface="Times New Roman" panose="02020603050405020304" pitchFamily="18" charset="0"/>
              </a:rPr>
              <a:t>schools and universities, online or off</a:t>
            </a:r>
            <a:r>
              <a:rPr lang="en-GB" sz="2200" b="0" dirty="0">
                <a:solidFill>
                  <a:schemeClr val="tx1"/>
                </a:solidFill>
                <a:latin typeface="Times New Roman" panose="02020603050405020304" pitchFamily="18" charset="0"/>
                <a:cs typeface="Times New Roman" panose="02020603050405020304" pitchFamily="18" charset="0"/>
              </a:rPr>
              <a:t>), places of informal learning (</a:t>
            </a:r>
            <a:r>
              <a:rPr lang="en-GB" sz="2200" b="0" i="1" dirty="0">
                <a:solidFill>
                  <a:schemeClr val="tx1"/>
                </a:solidFill>
                <a:latin typeface="Times New Roman" panose="02020603050405020304" pitchFamily="18" charset="0"/>
                <a:cs typeface="Times New Roman" panose="02020603050405020304" pitchFamily="18" charset="0"/>
              </a:rPr>
              <a:t>e.g., museums</a:t>
            </a:r>
            <a:r>
              <a:rPr lang="en-GB" sz="2200" b="0" dirty="0">
                <a:solidFill>
                  <a:schemeClr val="tx1"/>
                </a:solidFill>
                <a:latin typeface="Times New Roman" panose="02020603050405020304" pitchFamily="18" charset="0"/>
                <a:cs typeface="Times New Roman" panose="02020603050405020304" pitchFamily="18" charset="0"/>
              </a:rPr>
              <a:t>), or self-learners interested in acquiring new knowledge or understanding. </a:t>
            </a: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r">
              <a:buNone/>
            </a:pPr>
            <a:r>
              <a:rPr lang="en-GB" sz="2200" b="0" dirty="0" smtClean="0">
                <a:solidFill>
                  <a:schemeClr val="tx1"/>
                </a:solidFill>
                <a:latin typeface="Times New Roman" panose="02020603050405020304" pitchFamily="18" charset="0"/>
                <a:cs typeface="Times New Roman" panose="02020603050405020304" pitchFamily="18" charset="0"/>
              </a:rPr>
              <a:t>(</a:t>
            </a:r>
            <a:r>
              <a:rPr lang="en-GB" sz="2200" b="0" dirty="0">
                <a:solidFill>
                  <a:schemeClr val="tx1"/>
                </a:solidFill>
                <a:latin typeface="Times New Roman" panose="02020603050405020304" pitchFamily="18" charset="0"/>
                <a:cs typeface="Times New Roman" panose="02020603050405020304" pitchFamily="18" charset="0"/>
              </a:rPr>
              <a:t>Young et al., 2012, pp. 11, 21)</a:t>
            </a:r>
          </a:p>
          <a:p>
            <a:pPr marL="0" indent="0" algn="just">
              <a:buNone/>
            </a:pP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en-GB" sz="2200" b="0" dirty="0">
              <a:solidFill>
                <a:schemeClr val="tx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Current and Future Challenge</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2617554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19" y="1023582"/>
            <a:ext cx="8080420" cy="4661802"/>
          </a:xfrm>
        </p:spPr>
        <p:txBody>
          <a:bodyPr/>
          <a:lstStyle/>
          <a:p>
            <a:pPr marL="0" indent="0" algn="just">
              <a:lnSpc>
                <a:spcPct val="150000"/>
              </a:lnSpc>
              <a:buNone/>
            </a:pPr>
            <a:r>
              <a:rPr lang="en-GB" sz="2200" b="0" dirty="0" smtClean="0">
                <a:solidFill>
                  <a:schemeClr val="tx1"/>
                </a:solidFill>
                <a:latin typeface="Times New Roman" panose="02020603050405020304" pitchFamily="18" charset="0"/>
                <a:cs typeface="Times New Roman" panose="02020603050405020304" pitchFamily="18" charset="0"/>
              </a:rPr>
              <a:t>	</a:t>
            </a:r>
            <a:r>
              <a:rPr lang="en-GB" sz="2200" b="0" dirty="0">
                <a:solidFill>
                  <a:schemeClr val="tx1"/>
                </a:solidFill>
                <a:latin typeface="Times New Roman" panose="02020603050405020304" pitchFamily="18" charset="0"/>
                <a:cs typeface="Times New Roman" panose="02020603050405020304" pitchFamily="18" charset="0"/>
              </a:rPr>
              <a:t>Another set of challenges to the field of videogames for learning is </a:t>
            </a:r>
            <a:r>
              <a:rPr lang="en-GB" sz="2200" i="1" u="sng" dirty="0">
                <a:solidFill>
                  <a:schemeClr val="tx1"/>
                </a:solidFill>
                <a:latin typeface="Times New Roman" panose="02020603050405020304" pitchFamily="18" charset="0"/>
                <a:cs typeface="Times New Roman" panose="02020603050405020304" pitchFamily="18" charset="0"/>
              </a:rPr>
              <a:t>how to account for the situational and contextual factors </a:t>
            </a:r>
            <a:r>
              <a:rPr lang="en-GB" sz="2200" b="0" dirty="0">
                <a:solidFill>
                  <a:schemeClr val="tx1"/>
                </a:solidFill>
                <a:latin typeface="Times New Roman" panose="02020603050405020304" pitchFamily="18" charset="0"/>
                <a:cs typeface="Times New Roman" panose="02020603050405020304" pitchFamily="18" charset="0"/>
              </a:rPr>
              <a:t>that bear on game-based learning outcomes</a:t>
            </a:r>
            <a:r>
              <a:rPr lang="en-GB" sz="2200" b="0" dirty="0" smtClean="0">
                <a:solidFill>
                  <a:schemeClr val="tx1"/>
                </a:solidFill>
                <a:latin typeface="Times New Roman" panose="02020603050405020304" pitchFamily="18" charset="0"/>
                <a:cs typeface="Times New Roman" panose="02020603050405020304" pitchFamily="18" charset="0"/>
              </a:rPr>
              <a:t>. </a:t>
            </a:r>
          </a:p>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a:t>
            </a:r>
            <a:r>
              <a:rPr lang="en-GB" sz="2200" b="0" dirty="0" smtClean="0">
                <a:solidFill>
                  <a:schemeClr val="tx1"/>
                </a:solidFill>
                <a:latin typeface="Times New Roman" panose="02020603050405020304" pitchFamily="18" charset="0"/>
                <a:cs typeface="Times New Roman" panose="02020603050405020304" pitchFamily="18" charset="0"/>
              </a:rPr>
              <a:t>	Game-related learning </a:t>
            </a:r>
            <a:r>
              <a:rPr lang="en-GB" sz="2200" b="0" dirty="0">
                <a:solidFill>
                  <a:schemeClr val="tx1"/>
                </a:solidFill>
                <a:latin typeface="Times New Roman" panose="02020603050405020304" pitchFamily="18" charset="0"/>
                <a:cs typeface="Times New Roman" panose="02020603050405020304" pitchFamily="18" charset="0"/>
              </a:rPr>
              <a:t>takes place not only within the videogame technology itself, but also and perhaps more crucially through the activities and materials </a:t>
            </a:r>
            <a:r>
              <a:rPr lang="en-GB" sz="2200" b="0" i="1" dirty="0">
                <a:solidFill>
                  <a:schemeClr val="tx1"/>
                </a:solidFill>
                <a:latin typeface="Times New Roman" panose="02020603050405020304" pitchFamily="18" charset="0"/>
                <a:cs typeface="Times New Roman" panose="02020603050405020304" pitchFamily="18" charset="0"/>
              </a:rPr>
              <a:t>(</a:t>
            </a:r>
            <a:r>
              <a:rPr lang="en-GB" sz="2200" b="0" i="1" dirty="0" err="1">
                <a:solidFill>
                  <a:schemeClr val="tx1"/>
                </a:solidFill>
                <a:latin typeface="Times New Roman" panose="02020603050405020304" pitchFamily="18" charset="0"/>
                <a:cs typeface="Times New Roman" panose="02020603050405020304" pitchFamily="18" charset="0"/>
              </a:rPr>
              <a:t>paratexts</a:t>
            </a:r>
            <a:r>
              <a:rPr lang="en-GB" sz="2200" b="0" i="1" dirty="0">
                <a:solidFill>
                  <a:schemeClr val="tx1"/>
                </a:solidFill>
                <a:latin typeface="Times New Roman" panose="02020603050405020304" pitchFamily="18" charset="0"/>
                <a:cs typeface="Times New Roman" panose="02020603050405020304" pitchFamily="18" charset="0"/>
              </a:rPr>
              <a:t>, </a:t>
            </a:r>
            <a:r>
              <a:rPr lang="en-GB" sz="2200" b="0" i="1" dirty="0" err="1">
                <a:solidFill>
                  <a:schemeClr val="tx1"/>
                </a:solidFill>
                <a:latin typeface="Times New Roman" panose="02020603050405020304" pitchFamily="18" charset="0"/>
                <a:cs typeface="Times New Roman" panose="02020603050405020304" pitchFamily="18" charset="0"/>
              </a:rPr>
              <a:t>artifacts</a:t>
            </a:r>
            <a:r>
              <a:rPr lang="en-GB" sz="2200" b="0" i="1" dirty="0">
                <a:solidFill>
                  <a:schemeClr val="tx1"/>
                </a:solidFill>
                <a:latin typeface="Times New Roman" panose="02020603050405020304" pitchFamily="18" charset="0"/>
                <a:cs typeface="Times New Roman" panose="02020603050405020304" pitchFamily="18" charset="0"/>
              </a:rPr>
              <a:t>, interactions, and activities)</a:t>
            </a:r>
            <a:r>
              <a:rPr lang="en-GB" sz="2200" b="0" dirty="0">
                <a:solidFill>
                  <a:schemeClr val="tx1"/>
                </a:solidFill>
                <a:latin typeface="Times New Roman" panose="02020603050405020304" pitchFamily="18" charset="0"/>
                <a:cs typeface="Times New Roman" panose="02020603050405020304" pitchFamily="18" charset="0"/>
              </a:rPr>
              <a:t> engaged in outside but in relation to the videogame. </a:t>
            </a: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GB" sz="2200" b="0" dirty="0">
              <a:solidFill>
                <a:schemeClr val="tx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Current and Future Challenge</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824516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19" y="1023582"/>
            <a:ext cx="8080420" cy="4661802"/>
          </a:xfrm>
        </p:spPr>
        <p:txBody>
          <a:bodyPr/>
          <a:lstStyle/>
          <a:p>
            <a:pPr marL="0" indent="0" algn="just">
              <a:buNone/>
            </a:pPr>
            <a:r>
              <a:rPr lang="en-GB" sz="2200" b="0" dirty="0" smtClean="0">
                <a:solidFill>
                  <a:schemeClr val="tx1"/>
                </a:solidFill>
                <a:latin typeface="Times New Roman" panose="02020603050405020304" pitchFamily="18" charset="0"/>
                <a:cs typeface="Times New Roman" panose="02020603050405020304" pitchFamily="18" charset="0"/>
              </a:rPr>
              <a:t>As </a:t>
            </a:r>
            <a:r>
              <a:rPr lang="en-GB" sz="2200" b="0" dirty="0">
                <a:solidFill>
                  <a:schemeClr val="tx1"/>
                </a:solidFill>
                <a:latin typeface="Times New Roman" panose="02020603050405020304" pitchFamily="18" charset="0"/>
                <a:cs typeface="Times New Roman" panose="02020603050405020304" pitchFamily="18" charset="0"/>
              </a:rPr>
              <a:t>Young and colleagues noted: </a:t>
            </a: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GB" sz="2200" b="0" dirty="0" smtClean="0">
                <a:solidFill>
                  <a:schemeClr val="tx1"/>
                </a:solidFill>
                <a:latin typeface="Times New Roman" panose="02020603050405020304" pitchFamily="18" charset="0"/>
                <a:cs typeface="Times New Roman" panose="02020603050405020304" pitchFamily="18" charset="0"/>
              </a:rPr>
              <a:t>	[</a:t>
            </a:r>
            <a:r>
              <a:rPr lang="en-GB" sz="2200" b="0" dirty="0">
                <a:solidFill>
                  <a:schemeClr val="tx1"/>
                </a:solidFill>
                <a:latin typeface="Times New Roman" panose="02020603050405020304" pitchFamily="18" charset="0"/>
                <a:cs typeface="Times New Roman" panose="02020603050405020304" pitchFamily="18" charset="0"/>
              </a:rPr>
              <a:t>T]here appears to be a disconnect between the possible </a:t>
            </a:r>
            <a:r>
              <a:rPr lang="en-GB" sz="2200" b="0" dirty="0" smtClean="0">
                <a:solidFill>
                  <a:schemeClr val="tx1"/>
                </a:solidFill>
                <a:latin typeface="Times New Roman" panose="02020603050405020304" pitchFamily="18" charset="0"/>
                <a:cs typeface="Times New Roman" panose="02020603050405020304" pitchFamily="18" charset="0"/>
              </a:rPr>
              <a:t>	instructional </a:t>
            </a:r>
            <a:r>
              <a:rPr lang="en-GB" sz="2200" b="0" dirty="0">
                <a:solidFill>
                  <a:schemeClr val="tx1"/>
                </a:solidFill>
                <a:latin typeface="Times New Roman" panose="02020603050405020304" pitchFamily="18" charset="0"/>
                <a:cs typeface="Times New Roman" panose="02020603050405020304" pitchFamily="18" charset="0"/>
              </a:rPr>
              <a:t>affordances of games and how they are </a:t>
            </a:r>
            <a:r>
              <a:rPr lang="en-GB" sz="2200" b="0" dirty="0" smtClean="0">
                <a:solidFill>
                  <a:schemeClr val="tx1"/>
                </a:solidFill>
                <a:latin typeface="Times New Roman" panose="02020603050405020304" pitchFamily="18" charset="0"/>
                <a:cs typeface="Times New Roman" panose="02020603050405020304" pitchFamily="18" charset="0"/>
              </a:rPr>
              <a:t>	integrated </a:t>
            </a:r>
            <a:r>
              <a:rPr lang="en-GB" sz="2200" b="0" dirty="0">
                <a:solidFill>
                  <a:schemeClr val="tx1"/>
                </a:solidFill>
                <a:latin typeface="Times New Roman" panose="02020603050405020304" pitchFamily="18" charset="0"/>
                <a:cs typeface="Times New Roman" panose="02020603050405020304" pitchFamily="18" charset="0"/>
              </a:rPr>
              <a:t>into classrooms. Games are often multiplayer and </a:t>
            </a:r>
            <a:r>
              <a:rPr lang="en-GB" sz="2200" b="0" dirty="0" smtClean="0">
                <a:solidFill>
                  <a:schemeClr val="tx1"/>
                </a:solidFill>
                <a:latin typeface="Times New Roman" panose="02020603050405020304" pitchFamily="18" charset="0"/>
                <a:cs typeface="Times New Roman" panose="02020603050405020304" pitchFamily="18" charset="0"/>
              </a:rPr>
              <a:t>	cooperative </a:t>
            </a:r>
            <a:r>
              <a:rPr lang="en-GB" sz="2200" b="0" dirty="0">
                <a:solidFill>
                  <a:schemeClr val="tx1"/>
                </a:solidFill>
                <a:latin typeface="Times New Roman" panose="02020603050405020304" pitchFamily="18" charset="0"/>
                <a:cs typeface="Times New Roman" panose="02020603050405020304" pitchFamily="18" charset="0"/>
              </a:rPr>
              <a:t>and competitive; they engage players in several </a:t>
            </a:r>
            <a:r>
              <a:rPr lang="en-GB" sz="2200" b="0" dirty="0" smtClean="0">
                <a:solidFill>
                  <a:schemeClr val="tx1"/>
                </a:solidFill>
                <a:latin typeface="Times New Roman" panose="02020603050405020304" pitchFamily="18" charset="0"/>
                <a:cs typeface="Times New Roman" panose="02020603050405020304" pitchFamily="18" charset="0"/>
              </a:rPr>
              <a:t>	hours </a:t>
            </a:r>
            <a:r>
              <a:rPr lang="en-GB" sz="2200" b="0" dirty="0">
                <a:solidFill>
                  <a:schemeClr val="tx1"/>
                </a:solidFill>
                <a:latin typeface="Times New Roman" panose="02020603050405020304" pitchFamily="18" charset="0"/>
                <a:cs typeface="Times New Roman" panose="02020603050405020304" pitchFamily="18" charset="0"/>
              </a:rPr>
              <a:t>of extended play, allow rich “hint and cheat” websites </a:t>
            </a:r>
            <a:r>
              <a:rPr lang="en-GB" sz="2200" b="0" dirty="0" smtClean="0">
                <a:solidFill>
                  <a:schemeClr val="tx1"/>
                </a:solidFill>
                <a:latin typeface="Times New Roman" panose="02020603050405020304" pitchFamily="18" charset="0"/>
                <a:cs typeface="Times New Roman" panose="02020603050405020304" pitchFamily="18" charset="0"/>
              </a:rPr>
              <a:t>	to </a:t>
            </a:r>
            <a:r>
              <a:rPr lang="en-GB" sz="2200" b="0" dirty="0">
                <a:solidFill>
                  <a:schemeClr val="tx1"/>
                </a:solidFill>
                <a:latin typeface="Times New Roman" panose="02020603050405020304" pitchFamily="18" charset="0"/>
                <a:cs typeface="Times New Roman" panose="02020603050405020304" pitchFamily="18" charset="0"/>
              </a:rPr>
              <a:t>develop around player affinity groups, and are played from </a:t>
            </a:r>
            <a:r>
              <a:rPr lang="en-GB" sz="2200" b="0" dirty="0" smtClean="0">
                <a:solidFill>
                  <a:schemeClr val="tx1"/>
                </a:solidFill>
                <a:latin typeface="Times New Roman" panose="02020603050405020304" pitchFamily="18" charset="0"/>
                <a:cs typeface="Times New Roman" panose="02020603050405020304" pitchFamily="18" charset="0"/>
              </a:rPr>
              <a:t>	weeks </a:t>
            </a:r>
            <a:r>
              <a:rPr lang="en-GB" sz="2200" b="0" dirty="0">
                <a:solidFill>
                  <a:schemeClr val="tx1"/>
                </a:solidFill>
                <a:latin typeface="Times New Roman" panose="02020603050405020304" pitchFamily="18" charset="0"/>
                <a:cs typeface="Times New Roman" panose="02020603050405020304" pitchFamily="18" charset="0"/>
              </a:rPr>
              <a:t>to years. However, most schools trade off extended </a:t>
            </a:r>
            <a:r>
              <a:rPr lang="en-GB" sz="2200" b="0" dirty="0" smtClean="0">
                <a:solidFill>
                  <a:schemeClr val="tx1"/>
                </a:solidFill>
                <a:latin typeface="Times New Roman" panose="02020603050405020304" pitchFamily="18" charset="0"/>
                <a:cs typeface="Times New Roman" panose="02020603050405020304" pitchFamily="18" charset="0"/>
              </a:rPr>
              <a:t>	immersion </a:t>
            </a:r>
            <a:r>
              <a:rPr lang="en-GB" sz="2200" b="0" dirty="0">
                <a:solidFill>
                  <a:schemeClr val="tx1"/>
                </a:solidFill>
                <a:latin typeface="Times New Roman" panose="02020603050405020304" pitchFamily="18" charset="0"/>
                <a:cs typeface="Times New Roman" panose="02020603050405020304" pitchFamily="18" charset="0"/>
              </a:rPr>
              <a:t>for curriculum coverage, individual play, and short </a:t>
            </a:r>
            <a:r>
              <a:rPr lang="en-GB" sz="2200" b="0" dirty="0" smtClean="0">
                <a:solidFill>
                  <a:schemeClr val="tx1"/>
                </a:solidFill>
                <a:latin typeface="Times New Roman" panose="02020603050405020304" pitchFamily="18" charset="0"/>
                <a:cs typeface="Times New Roman" panose="02020603050405020304" pitchFamily="18" charset="0"/>
              </a:rPr>
              <a:t>	exposures</a:t>
            </a:r>
            <a:r>
              <a:rPr lang="en-GB" sz="2200" b="0" dirty="0">
                <a:solidFill>
                  <a:schemeClr val="tx1"/>
                </a:solidFill>
                <a:latin typeface="Times New Roman" panose="02020603050405020304" pitchFamily="18" charset="0"/>
                <a:cs typeface="Times New Roman" panose="02020603050405020304" pitchFamily="18" charset="0"/>
              </a:rPr>
              <a:t>, goals that are not well aligned with engaging video </a:t>
            </a:r>
            <a:r>
              <a:rPr lang="en-GB" sz="2200" b="0" dirty="0" smtClean="0">
                <a:solidFill>
                  <a:schemeClr val="tx1"/>
                </a:solidFill>
                <a:latin typeface="Times New Roman" panose="02020603050405020304" pitchFamily="18" charset="0"/>
                <a:cs typeface="Times New Roman" panose="02020603050405020304" pitchFamily="18" charset="0"/>
              </a:rPr>
              <a:t>	game </a:t>
            </a:r>
            <a:r>
              <a:rPr lang="en-GB" sz="2200" b="0" dirty="0">
                <a:solidFill>
                  <a:schemeClr val="tx1"/>
                </a:solidFill>
                <a:latin typeface="Times New Roman" panose="02020603050405020304" pitchFamily="18" charset="0"/>
                <a:cs typeface="Times New Roman" panose="02020603050405020304" pitchFamily="18" charset="0"/>
              </a:rPr>
              <a:t>play. </a:t>
            </a:r>
            <a:endParaRPr lang="en-GB" sz="2200" b="0" dirty="0" smtClean="0">
              <a:solidFill>
                <a:schemeClr val="tx1"/>
              </a:solidFill>
              <a:latin typeface="Times New Roman" panose="02020603050405020304" pitchFamily="18" charset="0"/>
              <a:cs typeface="Times New Roman" panose="02020603050405020304" pitchFamily="18" charset="0"/>
            </a:endParaRPr>
          </a:p>
          <a:p>
            <a:pPr marL="0" indent="0" algn="r">
              <a:buNone/>
            </a:pPr>
            <a:r>
              <a:rPr lang="en-GB" sz="2200" b="0" dirty="0" smtClean="0">
                <a:solidFill>
                  <a:schemeClr val="tx1"/>
                </a:solidFill>
                <a:latin typeface="Times New Roman" panose="02020603050405020304" pitchFamily="18" charset="0"/>
                <a:cs typeface="Times New Roman" panose="02020603050405020304" pitchFamily="18" charset="0"/>
              </a:rPr>
              <a:t>(</a:t>
            </a:r>
            <a:r>
              <a:rPr lang="en-GB" sz="2200" b="0" dirty="0">
                <a:solidFill>
                  <a:schemeClr val="tx1"/>
                </a:solidFill>
                <a:latin typeface="Times New Roman" panose="02020603050405020304" pitchFamily="18" charset="0"/>
                <a:cs typeface="Times New Roman" panose="02020603050405020304" pitchFamily="18" charset="0"/>
              </a:rPr>
              <a:t>Young et al., 2012, p. 80)</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Current and Future Challenge</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3044765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19" y="1023582"/>
            <a:ext cx="8080420" cy="4661802"/>
          </a:xfrm>
        </p:spPr>
        <p:txBody>
          <a:bodyPr/>
          <a:lstStyle/>
          <a:p>
            <a:pPr marL="0" indent="0" algn="just">
              <a:lnSpc>
                <a:spcPct val="150000"/>
              </a:lnSpc>
              <a:buNone/>
            </a:pPr>
            <a:r>
              <a:rPr lang="en-GB" sz="2200" b="0" dirty="0" smtClean="0">
                <a:solidFill>
                  <a:schemeClr val="tx1"/>
                </a:solidFill>
                <a:latin typeface="Times New Roman" panose="02020603050405020304" pitchFamily="18" charset="0"/>
                <a:cs typeface="Times New Roman" panose="02020603050405020304" pitchFamily="18" charset="0"/>
              </a:rPr>
              <a:t>	</a:t>
            </a:r>
            <a:r>
              <a:rPr lang="en-GB" sz="2200" b="0" dirty="0">
                <a:solidFill>
                  <a:schemeClr val="tx1"/>
                </a:solidFill>
                <a:latin typeface="Times New Roman" panose="02020603050405020304" pitchFamily="18" charset="0"/>
                <a:cs typeface="Times New Roman" panose="02020603050405020304" pitchFamily="18" charset="0"/>
              </a:rPr>
              <a:t>As the interest in videogames and learning grows in the learning sciences, and as we increasingly implement innovative learning environments that incorporate videogames into classrooms, we should be careful not to unintentionally undermine the very features that make videogames provocative and uniquely powerful tools for learning.</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Current and Future Challenge</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1912437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248" y="2742713"/>
            <a:ext cx="3838575" cy="2153846"/>
          </a:xfrm>
          <a:prstGeom prst="rect">
            <a:avLst/>
          </a:prstGeom>
        </p:spPr>
      </p:pic>
      <p:sp>
        <p:nvSpPr>
          <p:cNvPr id="2" name="Title 1"/>
          <p:cNvSpPr>
            <a:spLocks noGrp="1"/>
          </p:cNvSpPr>
          <p:nvPr>
            <p:ph type="title"/>
          </p:nvPr>
        </p:nvSpPr>
        <p:spPr>
          <a:xfrm>
            <a:off x="2510373" y="5623026"/>
            <a:ext cx="6826810" cy="609600"/>
          </a:xfrm>
        </p:spPr>
        <p:txBody>
          <a:bodyPr/>
          <a:lstStyle/>
          <a:p>
            <a:pPr lvl="0">
              <a:lnSpc>
                <a:spcPct val="150000"/>
              </a:lnSpc>
              <a:buClr>
                <a:schemeClr val="bg2">
                  <a:lumMod val="10000"/>
                </a:schemeClr>
              </a:buClr>
            </a:pPr>
            <a:r>
              <a:rPr lang="en-GB" sz="2400" dirty="0" smtClean="0">
                <a:solidFill>
                  <a:srgbClr val="111111"/>
                </a:solidFill>
                <a:latin typeface="Times New Roman" pitchFamily="18"/>
                <a:cs typeface="Times New Roman" pitchFamily="18"/>
              </a:rPr>
              <a:t>In 2010 in America alone, total costumer spending </a:t>
            </a:r>
            <a:endParaRPr lang="en-GB" sz="2400" dirty="0">
              <a:solidFill>
                <a:srgbClr val="111111"/>
              </a:solidFill>
              <a:latin typeface="Times New Roman" pitchFamily="18"/>
              <a:cs typeface="Times New Roman" pitchFamily="18"/>
            </a:endParaRPr>
          </a:p>
        </p:txBody>
      </p:sp>
      <p:sp>
        <p:nvSpPr>
          <p:cNvPr id="3" name="Content Placeholder 2"/>
          <p:cNvSpPr>
            <a:spLocks noGrp="1"/>
          </p:cNvSpPr>
          <p:nvPr>
            <p:ph type="body" orient="vert" idx="1"/>
          </p:nvPr>
        </p:nvSpPr>
        <p:spPr/>
        <p:txBody>
          <a:bodyPr/>
          <a:lstStyle/>
          <a:p>
            <a:pPr marL="0" indent="0" algn="ctr">
              <a:buNone/>
            </a:pPr>
            <a:r>
              <a:rPr lang="en-GB" sz="3500" dirty="0" smtClean="0">
                <a:solidFill>
                  <a:srgbClr val="111111"/>
                </a:solidFill>
                <a:latin typeface="Times New Roman" panose="02020603050405020304" pitchFamily="18" charset="0"/>
                <a:cs typeface="Times New Roman" panose="02020603050405020304" pitchFamily="18" charset="0"/>
              </a:rPr>
              <a:t>	</a:t>
            </a:r>
            <a:endParaRPr lang="en-GB" sz="4000" dirty="0">
              <a:solidFill>
                <a:srgbClr val="11111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4"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pic>
        <p:nvPicPr>
          <p:cNvPr id="4" name="Picture 3"/>
          <p:cNvPicPr>
            <a:picLocks noChangeAspect="1"/>
          </p:cNvPicPr>
          <p:nvPr/>
        </p:nvPicPr>
        <p:blipFill>
          <a:blip r:embed="rId5"/>
          <a:stretch>
            <a:fillRect/>
          </a:stretch>
        </p:blipFill>
        <p:spPr>
          <a:xfrm>
            <a:off x="2687021" y="784784"/>
            <a:ext cx="2985594" cy="2215703"/>
          </a:xfrm>
          <a:prstGeom prst="rect">
            <a:avLst/>
          </a:prstGeom>
        </p:spPr>
      </p:pic>
      <p:pic>
        <p:nvPicPr>
          <p:cNvPr id="6" name="Picture 5"/>
          <p:cNvPicPr>
            <a:picLocks noChangeAspect="1"/>
          </p:cNvPicPr>
          <p:nvPr/>
        </p:nvPicPr>
        <p:blipFill>
          <a:blip r:embed="rId6"/>
          <a:stretch>
            <a:fillRect/>
          </a:stretch>
        </p:blipFill>
        <p:spPr>
          <a:xfrm>
            <a:off x="5241658" y="2658302"/>
            <a:ext cx="2466975" cy="1847850"/>
          </a:xfrm>
          <a:prstGeom prst="rect">
            <a:avLst/>
          </a:prstGeom>
        </p:spPr>
      </p:pic>
      <p:sp>
        <p:nvSpPr>
          <p:cNvPr id="11" name="Right Arrow Callout 10"/>
          <p:cNvSpPr/>
          <p:nvPr/>
        </p:nvSpPr>
        <p:spPr bwMode="auto">
          <a:xfrm>
            <a:off x="5743977" y="1777285"/>
            <a:ext cx="1622738" cy="553791"/>
          </a:xfrm>
          <a:prstGeom prst="rightArrow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3" name="Left Arrow Callout 12"/>
          <p:cNvSpPr/>
          <p:nvPr/>
        </p:nvSpPr>
        <p:spPr bwMode="auto">
          <a:xfrm>
            <a:off x="6246254" y="1468192"/>
            <a:ext cx="1249250" cy="1107583"/>
          </a:xfrm>
          <a:prstGeom prst="leftArrow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7" name="Left Arrow Callout 16"/>
          <p:cNvSpPr/>
          <p:nvPr/>
        </p:nvSpPr>
        <p:spPr bwMode="auto">
          <a:xfrm>
            <a:off x="5267415" y="1344769"/>
            <a:ext cx="2904856" cy="965915"/>
          </a:xfrm>
          <a:prstGeom prst="leftArrowCallou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800" b="1" dirty="0" smtClean="0">
                <a:solidFill>
                  <a:schemeClr val="tx1">
                    <a:lumMod val="50000"/>
                  </a:schemeClr>
                </a:solidFill>
                <a:effectLst/>
                <a:latin typeface="Times New Roman" panose="02020603050405020304" pitchFamily="18" charset="0"/>
                <a:ea typeface="굴림" pitchFamily="34" charset="-127"/>
              </a:rPr>
              <a:t>$25.1 billon</a:t>
            </a:r>
            <a:endParaRPr kumimoji="0" lang="en-GB" sz="2800" b="1" i="0" u="none" strike="noStrike" cap="none" normalizeH="0" baseline="0" dirty="0" smtClean="0">
              <a:ln>
                <a:noFill/>
              </a:ln>
              <a:solidFill>
                <a:schemeClr val="tx1">
                  <a:lumMod val="50000"/>
                </a:schemeClr>
              </a:solidFill>
              <a:effectLst/>
              <a:latin typeface="Times New Roman" panose="02020603050405020304" pitchFamily="18" charset="0"/>
              <a:ea typeface="굴림" pitchFamily="34" charset="-127"/>
            </a:endParaRPr>
          </a:p>
        </p:txBody>
      </p:sp>
      <p:sp>
        <p:nvSpPr>
          <p:cNvPr id="19" name="Up Arrow Callout 18"/>
          <p:cNvSpPr/>
          <p:nvPr/>
        </p:nvSpPr>
        <p:spPr bwMode="auto">
          <a:xfrm>
            <a:off x="5743977" y="4229213"/>
            <a:ext cx="2293736" cy="1030131"/>
          </a:xfrm>
          <a:prstGeom prst="upArrowCallou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lumMod val="50000"/>
                  </a:schemeClr>
                </a:solidFill>
                <a:effectLst/>
                <a:latin typeface="Times New Roman" panose="02020603050405020304" pitchFamily="18" charset="0"/>
                <a:ea typeface="굴림" pitchFamily="34" charset="-127"/>
              </a:rPr>
              <a:t>$10.5</a:t>
            </a:r>
            <a:r>
              <a:rPr kumimoji="0" lang="en-GB" sz="2800" b="1" i="0" u="none" strike="noStrike" cap="none" normalizeH="0" dirty="0" smtClean="0">
                <a:ln>
                  <a:noFill/>
                </a:ln>
                <a:solidFill>
                  <a:schemeClr val="tx1">
                    <a:lumMod val="50000"/>
                  </a:schemeClr>
                </a:solidFill>
                <a:effectLst/>
                <a:latin typeface="Times New Roman" panose="02020603050405020304" pitchFamily="18" charset="0"/>
                <a:ea typeface="굴림" pitchFamily="34" charset="-127"/>
              </a:rPr>
              <a:t> billion</a:t>
            </a:r>
            <a:endParaRPr kumimoji="0" lang="en-GB" sz="2800" b="1" i="0" u="none" strike="noStrike" cap="none" normalizeH="0" baseline="0" dirty="0" smtClean="0">
              <a:ln>
                <a:noFill/>
              </a:ln>
              <a:solidFill>
                <a:schemeClr val="tx1">
                  <a:lumMod val="50000"/>
                </a:schemeClr>
              </a:solidFill>
              <a:effectLst/>
              <a:latin typeface="Times New Roman" panose="02020603050405020304" pitchFamily="18" charset="0"/>
              <a:ea typeface="굴림" pitchFamily="34" charset="-127"/>
            </a:endParaRPr>
          </a:p>
        </p:txBody>
      </p:sp>
      <p:sp>
        <p:nvSpPr>
          <p:cNvPr id="20" name="Up Arrow Callout 19"/>
          <p:cNvSpPr/>
          <p:nvPr/>
        </p:nvSpPr>
        <p:spPr bwMode="auto">
          <a:xfrm>
            <a:off x="523736" y="4506152"/>
            <a:ext cx="2293736" cy="1030131"/>
          </a:xfrm>
          <a:prstGeom prst="upArrowCallou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lumMod val="50000"/>
                  </a:schemeClr>
                </a:solidFill>
                <a:effectLst/>
                <a:latin typeface="Times New Roman" panose="02020603050405020304" pitchFamily="18" charset="0"/>
                <a:ea typeface="굴림" pitchFamily="34" charset="-127"/>
              </a:rPr>
              <a:t>$15.0</a:t>
            </a:r>
            <a:r>
              <a:rPr kumimoji="0" lang="en-GB" sz="2800" b="1" i="0" u="none" strike="noStrike" cap="none" normalizeH="0" dirty="0" smtClean="0">
                <a:ln>
                  <a:noFill/>
                </a:ln>
                <a:solidFill>
                  <a:schemeClr val="tx1">
                    <a:lumMod val="50000"/>
                  </a:schemeClr>
                </a:solidFill>
                <a:effectLst/>
                <a:latin typeface="Times New Roman" panose="02020603050405020304" pitchFamily="18" charset="0"/>
                <a:ea typeface="굴림" pitchFamily="34" charset="-127"/>
              </a:rPr>
              <a:t> billion</a:t>
            </a:r>
            <a:endParaRPr kumimoji="0" lang="en-GB" sz="2800" b="1" i="0" u="none" strike="noStrike" cap="none" normalizeH="0" baseline="0" dirty="0" smtClean="0">
              <a:ln>
                <a:noFill/>
              </a:ln>
              <a:solidFill>
                <a:schemeClr val="tx1">
                  <a:lumMod val="50000"/>
                </a:schemeClr>
              </a:solidFill>
              <a:effectLst/>
              <a:latin typeface="Times New Roman" panose="02020603050405020304" pitchFamily="18" charset="0"/>
              <a:ea typeface="굴림" pitchFamily="34" charset="-127"/>
            </a:endParaRPr>
          </a:p>
        </p:txBody>
      </p:sp>
      <p:sp>
        <p:nvSpPr>
          <p:cNvPr id="16" name="Title 1"/>
          <p:cNvSpPr txBox="1">
            <a:spLocks/>
          </p:cNvSpPr>
          <p:nvPr/>
        </p:nvSpPr>
        <p:spPr bwMode="black">
          <a:xfrm>
            <a:off x="1404804" y="82209"/>
            <a:ext cx="682681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kern="1200">
                <a:solidFill>
                  <a:schemeClr val="accent2"/>
                </a:solidFill>
                <a:latin typeface="+mj-lt"/>
                <a:ea typeface="+mj-ea"/>
                <a:cs typeface="+mj-cs"/>
              </a:defRPr>
            </a:lvl1pPr>
            <a:lvl2pPr algn="l" rtl="0" eaLnBrk="1" fontAlgn="base" hangingPunct="1">
              <a:spcBef>
                <a:spcPct val="0"/>
              </a:spcBef>
              <a:spcAft>
                <a:spcPct val="0"/>
              </a:spcAft>
              <a:defRPr sz="2800" b="1">
                <a:solidFill>
                  <a:schemeClr val="accent2"/>
                </a:solidFill>
                <a:latin typeface="Verdana" panose="020B0604030504040204" pitchFamily="34" charset="0"/>
              </a:defRPr>
            </a:lvl2pPr>
            <a:lvl3pPr algn="l" rtl="0" eaLnBrk="1" fontAlgn="base" hangingPunct="1">
              <a:spcBef>
                <a:spcPct val="0"/>
              </a:spcBef>
              <a:spcAft>
                <a:spcPct val="0"/>
              </a:spcAft>
              <a:defRPr sz="2800" b="1">
                <a:solidFill>
                  <a:schemeClr val="accent2"/>
                </a:solidFill>
                <a:latin typeface="Verdana" panose="020B0604030504040204" pitchFamily="34" charset="0"/>
              </a:defRPr>
            </a:lvl3pPr>
            <a:lvl4pPr algn="l" rtl="0" eaLnBrk="1" fontAlgn="base" hangingPunct="1">
              <a:spcBef>
                <a:spcPct val="0"/>
              </a:spcBef>
              <a:spcAft>
                <a:spcPct val="0"/>
              </a:spcAft>
              <a:defRPr sz="2800" b="1">
                <a:solidFill>
                  <a:schemeClr val="accent2"/>
                </a:solidFill>
                <a:latin typeface="Verdana" panose="020B0604030504040204" pitchFamily="34" charset="0"/>
              </a:defRPr>
            </a:lvl4pPr>
            <a:lvl5pPr algn="l" rtl="0" eaLnBrk="1" fontAlgn="base" hangingPunct="1">
              <a:spcBef>
                <a:spcPct val="0"/>
              </a:spcBef>
              <a:spcAft>
                <a:spcPct val="0"/>
              </a:spcAft>
              <a:defRPr sz="2800" b="1">
                <a:solidFill>
                  <a:schemeClr val="accent2"/>
                </a:solidFill>
                <a:latin typeface="Verdana" panose="020B0604030504040204" pitchFamily="34" charset="0"/>
              </a:defRPr>
            </a:lvl5pPr>
            <a:lvl6pPr marL="457200" algn="l" rtl="0" eaLnBrk="1" fontAlgn="base" hangingPunct="1">
              <a:spcBef>
                <a:spcPct val="0"/>
              </a:spcBef>
              <a:spcAft>
                <a:spcPct val="0"/>
              </a:spcAft>
              <a:defRPr sz="2800" b="1">
                <a:solidFill>
                  <a:schemeClr val="accent2"/>
                </a:solidFill>
                <a:latin typeface="Verdana" panose="020B0604030504040204" pitchFamily="34" charset="0"/>
              </a:defRPr>
            </a:lvl6pPr>
            <a:lvl7pPr marL="914400" algn="l" rtl="0" eaLnBrk="1" fontAlgn="base" hangingPunct="1">
              <a:spcBef>
                <a:spcPct val="0"/>
              </a:spcBef>
              <a:spcAft>
                <a:spcPct val="0"/>
              </a:spcAft>
              <a:defRPr sz="2800" b="1">
                <a:solidFill>
                  <a:schemeClr val="accent2"/>
                </a:solidFill>
                <a:latin typeface="Verdana" panose="020B0604030504040204" pitchFamily="34" charset="0"/>
              </a:defRPr>
            </a:lvl7pPr>
            <a:lvl8pPr marL="1371600" algn="l" rtl="0" eaLnBrk="1" fontAlgn="base" hangingPunct="1">
              <a:spcBef>
                <a:spcPct val="0"/>
              </a:spcBef>
              <a:spcAft>
                <a:spcPct val="0"/>
              </a:spcAft>
              <a:defRPr sz="2800" b="1">
                <a:solidFill>
                  <a:schemeClr val="accent2"/>
                </a:solidFill>
                <a:latin typeface="Verdana" panose="020B0604030504040204" pitchFamily="34" charset="0"/>
              </a:defRPr>
            </a:lvl8pPr>
            <a:lvl9pPr marL="1828800" algn="l" rtl="0" eaLnBrk="1" fontAlgn="base" hangingPunct="1">
              <a:spcBef>
                <a:spcPct val="0"/>
              </a:spcBef>
              <a:spcAft>
                <a:spcPct val="0"/>
              </a:spcAft>
              <a:defRPr sz="2800" b="1">
                <a:solidFill>
                  <a:schemeClr val="accent2"/>
                </a:solidFill>
                <a:latin typeface="Verdana" panose="020B0604030504040204" pitchFamily="34" charset="0"/>
              </a:defRPr>
            </a:lvl9pPr>
          </a:lstStyle>
          <a:p>
            <a:pPr>
              <a:lnSpc>
                <a:spcPct val="150000"/>
              </a:lnSpc>
              <a:buClr>
                <a:schemeClr val="bg2">
                  <a:lumMod val="10000"/>
                </a:schemeClr>
              </a:buClr>
            </a:pPr>
            <a:r>
              <a:rPr lang="en-GB" sz="2400" dirty="0" smtClean="0">
                <a:solidFill>
                  <a:schemeClr val="bg1"/>
                </a:solidFill>
                <a:effectLst/>
                <a:latin typeface="Times New Roman" pitchFamily="18"/>
                <a:cs typeface="Times New Roman" pitchFamily="18"/>
              </a:rPr>
              <a:t>The </a:t>
            </a:r>
            <a:r>
              <a:rPr lang="en-GB" sz="2400" dirty="0" err="1" smtClean="0">
                <a:solidFill>
                  <a:schemeClr val="bg1"/>
                </a:solidFill>
                <a:effectLst/>
                <a:latin typeface="Times New Roman" pitchFamily="18"/>
                <a:cs typeface="Times New Roman" pitchFamily="18"/>
              </a:rPr>
              <a:t>videogamed</a:t>
            </a:r>
            <a:r>
              <a:rPr lang="en-GB" sz="2400" dirty="0" smtClean="0">
                <a:solidFill>
                  <a:schemeClr val="bg1"/>
                </a:solidFill>
                <a:effectLst/>
                <a:latin typeface="Times New Roman" pitchFamily="18"/>
                <a:cs typeface="Times New Roman" pitchFamily="18"/>
              </a:rPr>
              <a:t> industry has been flourishing.</a:t>
            </a:r>
            <a:endParaRPr lang="en-GB" sz="2400" dirty="0">
              <a:solidFill>
                <a:schemeClr val="bg1"/>
              </a:solidFill>
              <a:effectLst/>
              <a:latin typeface="Times New Roman" pitchFamily="18"/>
              <a:cs typeface="Times New Roman" pitchFamily="18"/>
            </a:endParaRPr>
          </a:p>
        </p:txBody>
      </p:sp>
    </p:spTree>
    <p:extLst>
      <p:ext uri="{BB962C8B-B14F-4D97-AF65-F5344CB8AC3E}">
        <p14:creationId xmlns:p14="http://schemas.microsoft.com/office/powerpoint/2010/main" val="37906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00"/>
                                  </p:iterate>
                                  <p:childTnLst>
                                    <p:set>
                                      <p:cBhvr>
                                        <p:cTn id="2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19" y="1023582"/>
            <a:ext cx="8080420" cy="4661802"/>
          </a:xfrm>
        </p:spPr>
        <p:txBody>
          <a:bodyPr/>
          <a:lstStyle/>
          <a:p>
            <a:pPr marL="0" indent="0" algn="ctr">
              <a:buNone/>
            </a:pPr>
            <a:r>
              <a:rPr lang="en-GB" sz="8800" b="0" dirty="0" smtClean="0">
                <a:solidFill>
                  <a:schemeClr val="tx1"/>
                </a:solidFill>
                <a:latin typeface="Times New Roman" panose="02020603050405020304" pitchFamily="18" charset="0"/>
                <a:cs typeface="Times New Roman" panose="02020603050405020304" pitchFamily="18" charset="0"/>
              </a:rPr>
              <a:t>	</a:t>
            </a:r>
          </a:p>
          <a:p>
            <a:pPr marL="0" indent="0" algn="ctr">
              <a:buNone/>
            </a:pPr>
            <a:r>
              <a:rPr lang="en-GB" sz="8800" b="0" dirty="0" smtClean="0">
                <a:solidFill>
                  <a:schemeClr val="tx1"/>
                </a:solidFill>
                <a:latin typeface="Times New Roman" panose="02020603050405020304" pitchFamily="18" charset="0"/>
                <a:cs typeface="Times New Roman" panose="02020603050405020304" pitchFamily="18" charset="0"/>
              </a:rPr>
              <a:t>Thank you</a:t>
            </a:r>
            <a:r>
              <a:rPr lang="zh-CN" altLang="en-US" sz="8800" b="0" dirty="0" smtClean="0">
                <a:solidFill>
                  <a:schemeClr val="tx1"/>
                </a:solidFill>
                <a:latin typeface="Times New Roman" panose="02020603050405020304" pitchFamily="18" charset="0"/>
                <a:cs typeface="Times New Roman" panose="02020603050405020304" pitchFamily="18" charset="0"/>
              </a:rPr>
              <a:t>！</a:t>
            </a:r>
            <a:endParaRPr lang="en-GB" sz="8800" b="0" dirty="0">
              <a:solidFill>
                <a:schemeClr val="tx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Tree>
    <p:extLst>
      <p:ext uri="{BB962C8B-B14F-4D97-AF65-F5344CB8AC3E}">
        <p14:creationId xmlns:p14="http://schemas.microsoft.com/office/powerpoint/2010/main" val="856918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a:solidFill>
                  <a:schemeClr val="bg1"/>
                </a:solidFill>
                <a:latin typeface="Times New Roman" pitchFamily="18"/>
                <a:cs typeface="Times New Roman" pitchFamily="18"/>
              </a:rPr>
              <a:t>Videogames and Learning</a:t>
            </a:r>
          </a:p>
        </p:txBody>
      </p:sp>
      <p:sp>
        <p:nvSpPr>
          <p:cNvPr id="3" name="Content Placeholder 2"/>
          <p:cNvSpPr>
            <a:spLocks noGrp="1"/>
          </p:cNvSpPr>
          <p:nvPr>
            <p:ph idx="1"/>
          </p:nvPr>
        </p:nvSpPr>
        <p:spPr>
          <a:xfrm>
            <a:off x="721216" y="2240922"/>
            <a:ext cx="8062175" cy="1378041"/>
          </a:xfrm>
        </p:spPr>
        <p:txBody>
          <a:bodyPr/>
          <a:lstStyle/>
          <a:p>
            <a:pPr marL="0" indent="0" algn="ctr">
              <a:buNone/>
            </a:pPr>
            <a:r>
              <a:rPr lang="en-GB" sz="3500" dirty="0" smtClean="0">
                <a:solidFill>
                  <a:srgbClr val="111111"/>
                </a:solidFill>
                <a:latin typeface="Times New Roman" panose="02020603050405020304" pitchFamily="18" charset="0"/>
                <a:cs typeface="Times New Roman" panose="02020603050405020304" pitchFamily="18" charset="0"/>
              </a:rPr>
              <a:t>	</a:t>
            </a:r>
            <a:endParaRPr lang="en-GB" sz="4000" dirty="0">
              <a:solidFill>
                <a:srgbClr val="11111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4" name="Explosion 2 3"/>
          <p:cNvSpPr/>
          <p:nvPr/>
        </p:nvSpPr>
        <p:spPr bwMode="auto">
          <a:xfrm>
            <a:off x="-42898" y="1019810"/>
            <a:ext cx="4964674" cy="3565069"/>
          </a:xfrm>
          <a:prstGeom prst="irregularSeal2">
            <a:avLst/>
          </a:prstGeom>
          <a:solidFill>
            <a:srgbClr val="FFFF00">
              <a:alpha val="89020"/>
            </a:srgbClr>
          </a:solidFill>
          <a:ln w="76200">
            <a:solidFill>
              <a:srgbClr val="0070C0"/>
            </a:solidFill>
            <a:prstDash val="lgDashDot"/>
          </a:ln>
          <a:effectLst>
            <a:outerShdw blurRad="50800" dist="38100" dir="18900000" algn="bl"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r>
              <a:rPr lang="en-GB" sz="1800" b="1" dirty="0" smtClean="0">
                <a:solidFill>
                  <a:schemeClr val="tx1"/>
                </a:solidFill>
                <a:effectLst/>
                <a:latin typeface="Times New Roman" panose="02020603050405020304" pitchFamily="18" charset="0"/>
                <a:ea typeface="굴림" pitchFamily="34" charset="-127"/>
              </a:rPr>
              <a:t>	</a:t>
            </a:r>
            <a:r>
              <a:rPr lang="en-GB" sz="1800" dirty="0" smtClean="0">
                <a:solidFill>
                  <a:schemeClr val="tx1"/>
                </a:solidFill>
                <a:effectLst/>
                <a:latin typeface="Times New Roman" panose="02020603050405020304" pitchFamily="18" charset="0"/>
                <a:ea typeface="굴림" pitchFamily="34" charset="-127"/>
              </a:rPr>
              <a:t>Youth </a:t>
            </a:r>
            <a:r>
              <a:rPr lang="en-GB" sz="1800" dirty="0">
                <a:solidFill>
                  <a:schemeClr val="tx1"/>
                </a:solidFill>
                <a:effectLst/>
                <a:latin typeface="Times New Roman" panose="02020603050405020304" pitchFamily="18" charset="0"/>
                <a:ea typeface="굴림" pitchFamily="34" charset="-127"/>
              </a:rPr>
              <a:t>aged </a:t>
            </a:r>
            <a:r>
              <a:rPr lang="en-GB" sz="1800" b="1" i="1" dirty="0">
                <a:solidFill>
                  <a:srgbClr val="0070C0"/>
                </a:solidFill>
                <a:effectLst/>
                <a:latin typeface="Times New Roman" panose="02020603050405020304" pitchFamily="18" charset="0"/>
                <a:ea typeface="굴림" pitchFamily="34" charset="-127"/>
              </a:rPr>
              <a:t>8 to 18 </a:t>
            </a:r>
            <a:r>
              <a:rPr lang="en-GB" sz="1800" dirty="0">
                <a:solidFill>
                  <a:schemeClr val="tx1"/>
                </a:solidFill>
                <a:effectLst/>
                <a:latin typeface="Times New Roman" panose="02020603050405020304" pitchFamily="18" charset="0"/>
                <a:ea typeface="굴림" pitchFamily="34" charset="-127"/>
              </a:rPr>
              <a:t>years old </a:t>
            </a:r>
            <a:r>
              <a:rPr lang="en-GB" sz="1800" b="1" i="1" dirty="0">
                <a:solidFill>
                  <a:srgbClr val="0070C0"/>
                </a:solidFill>
                <a:effectLst/>
                <a:latin typeface="Times New Roman" panose="02020603050405020304" pitchFamily="18" charset="0"/>
                <a:ea typeface="굴림" pitchFamily="34" charset="-127"/>
              </a:rPr>
              <a:t>consume</a:t>
            </a:r>
            <a:r>
              <a:rPr lang="en-GB" sz="1800" dirty="0">
                <a:solidFill>
                  <a:schemeClr val="tx1"/>
                </a:solidFill>
                <a:effectLst/>
                <a:latin typeface="Times New Roman" panose="02020603050405020304" pitchFamily="18" charset="0"/>
                <a:ea typeface="굴림" pitchFamily="34" charset="-127"/>
              </a:rPr>
              <a:t> about </a:t>
            </a:r>
            <a:r>
              <a:rPr lang="en-GB" sz="1800" b="1" i="1" dirty="0">
                <a:solidFill>
                  <a:srgbClr val="0070C0"/>
                </a:solidFill>
                <a:effectLst/>
                <a:latin typeface="Times New Roman" panose="02020603050405020304" pitchFamily="18" charset="0"/>
                <a:ea typeface="굴림" pitchFamily="34" charset="-127"/>
              </a:rPr>
              <a:t>10.45 hours per</a:t>
            </a:r>
            <a:r>
              <a:rPr lang="en-GB" sz="1800" b="1" i="1" dirty="0">
                <a:solidFill>
                  <a:schemeClr val="tx1"/>
                </a:solidFill>
                <a:effectLst/>
                <a:latin typeface="Times New Roman" panose="02020603050405020304" pitchFamily="18" charset="0"/>
                <a:ea typeface="굴림" pitchFamily="34" charset="-127"/>
              </a:rPr>
              <a:t> </a:t>
            </a:r>
            <a:r>
              <a:rPr lang="en-GB" sz="1800" dirty="0">
                <a:solidFill>
                  <a:schemeClr val="tx1"/>
                </a:solidFill>
                <a:effectLst/>
                <a:latin typeface="Times New Roman" panose="02020603050405020304" pitchFamily="18" charset="0"/>
                <a:ea typeface="굴림" pitchFamily="34" charset="-127"/>
              </a:rPr>
              <a:t>day of </a:t>
            </a:r>
            <a:r>
              <a:rPr lang="en-GB" sz="1800" dirty="0" smtClean="0">
                <a:solidFill>
                  <a:schemeClr val="tx1"/>
                </a:solidFill>
                <a:effectLst/>
                <a:latin typeface="Times New Roman" panose="02020603050405020304" pitchFamily="18" charset="0"/>
                <a:ea typeface="굴림" pitchFamily="34" charset="-127"/>
              </a:rPr>
              <a:t>media.</a:t>
            </a:r>
            <a:endParaRPr kumimoji="0" lang="en-GB" sz="1800" i="0" u="none" strike="noStrike" cap="none" normalizeH="0" baseline="0" dirty="0" smtClean="0">
              <a:ln>
                <a:noFill/>
              </a:ln>
              <a:solidFill>
                <a:schemeClr val="tx1"/>
              </a:solidFill>
              <a:effectLst/>
              <a:latin typeface="Times New Roman" panose="02020603050405020304" pitchFamily="18" charset="0"/>
              <a:ea typeface="굴림" pitchFamily="34" charset="-127"/>
            </a:endParaRPr>
          </a:p>
        </p:txBody>
      </p:sp>
      <p:sp>
        <p:nvSpPr>
          <p:cNvPr id="5" name="Cloud Callout 4"/>
          <p:cNvSpPr/>
          <p:nvPr/>
        </p:nvSpPr>
        <p:spPr bwMode="auto">
          <a:xfrm>
            <a:off x="4157661" y="857212"/>
            <a:ext cx="5176911" cy="4145460"/>
          </a:xfrm>
          <a:prstGeom prst="cloudCallout">
            <a:avLst>
              <a:gd name="adj1" fmla="val -55887"/>
              <a:gd name="adj2" fmla="val 43157"/>
            </a:avLst>
          </a:prstGeom>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r>
              <a:rPr lang="en-GB" dirty="0">
                <a:solidFill>
                  <a:schemeClr val="bg1"/>
                </a:solidFill>
                <a:latin typeface="Times New Roman" panose="02020603050405020304" pitchFamily="18" charset="0"/>
                <a:ea typeface="굴림" pitchFamily="34" charset="-127"/>
              </a:rPr>
              <a:t> </a:t>
            </a:r>
            <a:r>
              <a:rPr lang="en-GB" sz="2200" dirty="0">
                <a:solidFill>
                  <a:srgbClr val="111111"/>
                </a:solidFill>
                <a:effectLst/>
                <a:latin typeface="Times New Roman" panose="02020603050405020304" pitchFamily="18" charset="0"/>
                <a:ea typeface="굴림" pitchFamily="34" charset="-127"/>
              </a:rPr>
              <a:t>And the majority of unit sales </a:t>
            </a:r>
            <a:r>
              <a:rPr lang="en-GB" sz="2200" b="1" i="1" dirty="0">
                <a:solidFill>
                  <a:srgbClr val="111111"/>
                </a:solidFill>
                <a:effectLst/>
                <a:latin typeface="Times New Roman" panose="02020603050405020304" pitchFamily="18" charset="0"/>
                <a:ea typeface="굴림" pitchFamily="34" charset="-127"/>
              </a:rPr>
              <a:t>come from games </a:t>
            </a:r>
            <a:r>
              <a:rPr lang="en-GB" sz="2200" dirty="0">
                <a:solidFill>
                  <a:srgbClr val="111111"/>
                </a:solidFill>
                <a:effectLst/>
                <a:latin typeface="Times New Roman" panose="02020603050405020304" pitchFamily="18" charset="0"/>
                <a:ea typeface="굴림" pitchFamily="34" charset="-127"/>
              </a:rPr>
              <a:t>targeted at children, with ESRB ratings of E for </a:t>
            </a:r>
            <a:r>
              <a:rPr lang="en-GB" sz="2200" b="1" i="1" dirty="0">
                <a:solidFill>
                  <a:srgbClr val="111111"/>
                </a:solidFill>
                <a:effectLst/>
                <a:latin typeface="Times New Roman" panose="02020603050405020304" pitchFamily="18" charset="0"/>
                <a:ea typeface="굴림" pitchFamily="34" charset="-127"/>
              </a:rPr>
              <a:t>everyone (56</a:t>
            </a:r>
            <a:r>
              <a:rPr lang="en-GB" sz="2200" b="1" i="1" dirty="0" smtClean="0">
                <a:solidFill>
                  <a:srgbClr val="111111"/>
                </a:solidFill>
                <a:effectLst/>
                <a:latin typeface="Times New Roman" panose="02020603050405020304" pitchFamily="18" charset="0"/>
                <a:ea typeface="굴림" pitchFamily="34" charset="-127"/>
              </a:rPr>
              <a:t>%)</a:t>
            </a:r>
            <a:r>
              <a:rPr lang="en-GB" sz="2200" dirty="0" smtClean="0">
                <a:solidFill>
                  <a:srgbClr val="111111"/>
                </a:solidFill>
                <a:effectLst/>
                <a:latin typeface="Times New Roman" panose="02020603050405020304" pitchFamily="18" charset="0"/>
                <a:ea typeface="굴림" pitchFamily="34" charset="-127"/>
              </a:rPr>
              <a:t>, </a:t>
            </a:r>
            <a:r>
              <a:rPr lang="en-GB" sz="2200" b="1" i="1" dirty="0">
                <a:solidFill>
                  <a:srgbClr val="111111"/>
                </a:solidFill>
                <a:effectLst/>
                <a:latin typeface="Times New Roman" panose="02020603050405020304" pitchFamily="18" charset="0"/>
                <a:ea typeface="굴림" pitchFamily="34" charset="-127"/>
              </a:rPr>
              <a:t>E10+</a:t>
            </a:r>
            <a:r>
              <a:rPr lang="en-GB" sz="2200" dirty="0">
                <a:solidFill>
                  <a:srgbClr val="111111"/>
                </a:solidFill>
                <a:effectLst/>
                <a:latin typeface="Times New Roman" panose="02020603050405020304" pitchFamily="18" charset="0"/>
                <a:ea typeface="굴림" pitchFamily="34" charset="-127"/>
              </a:rPr>
              <a:t> for ages </a:t>
            </a:r>
            <a:r>
              <a:rPr lang="en-GB" sz="2200" b="1" i="1" dirty="0">
                <a:solidFill>
                  <a:srgbClr val="111111"/>
                </a:solidFill>
                <a:effectLst/>
                <a:latin typeface="Times New Roman" panose="02020603050405020304" pitchFamily="18" charset="0"/>
                <a:ea typeface="굴림" pitchFamily="34" charset="-127"/>
              </a:rPr>
              <a:t>10 and up (18%), </a:t>
            </a:r>
            <a:r>
              <a:rPr lang="en-GB" sz="2200" dirty="0">
                <a:solidFill>
                  <a:srgbClr val="111111"/>
                </a:solidFill>
                <a:effectLst/>
                <a:latin typeface="Times New Roman" panose="02020603050405020304" pitchFamily="18" charset="0"/>
                <a:ea typeface="굴림" pitchFamily="34" charset="-127"/>
              </a:rPr>
              <a:t>or T for ages </a:t>
            </a:r>
            <a:r>
              <a:rPr lang="en-GB" sz="2200" b="1" i="1" dirty="0">
                <a:solidFill>
                  <a:srgbClr val="111111"/>
                </a:solidFill>
                <a:effectLst/>
                <a:latin typeface="Times New Roman" panose="02020603050405020304" pitchFamily="18" charset="0"/>
                <a:ea typeface="굴림" pitchFamily="34" charset="-127"/>
              </a:rPr>
              <a:t>13 and up (21%)</a:t>
            </a:r>
            <a:endParaRPr kumimoji="0" lang="en-GB" sz="2200" b="1" i="1" u="none" strike="noStrike" cap="none" normalizeH="0" baseline="0" dirty="0" smtClean="0">
              <a:ln>
                <a:noFill/>
              </a:ln>
              <a:solidFill>
                <a:srgbClr val="111111"/>
              </a:solidFill>
              <a:effectLst/>
              <a:latin typeface="Times New Roman" panose="02020603050405020304" pitchFamily="18" charset="0"/>
              <a:ea typeface="굴림" pitchFamily="34" charset="-127"/>
            </a:endParaRPr>
          </a:p>
        </p:txBody>
      </p:sp>
      <p:sp>
        <p:nvSpPr>
          <p:cNvPr id="11" name="Title 1"/>
          <p:cNvSpPr txBox="1">
            <a:spLocks/>
          </p:cNvSpPr>
          <p:nvPr/>
        </p:nvSpPr>
        <p:spPr bwMode="black">
          <a:xfrm>
            <a:off x="167425" y="5100031"/>
            <a:ext cx="8301375" cy="794736"/>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kern="1200">
                <a:solidFill>
                  <a:schemeClr val="accent2"/>
                </a:solidFill>
                <a:latin typeface="+mj-lt"/>
                <a:ea typeface="+mj-ea"/>
                <a:cs typeface="+mj-cs"/>
              </a:defRPr>
            </a:lvl1pPr>
            <a:lvl2pPr algn="l" rtl="0" eaLnBrk="1" fontAlgn="base" hangingPunct="1">
              <a:spcBef>
                <a:spcPct val="0"/>
              </a:spcBef>
              <a:spcAft>
                <a:spcPct val="0"/>
              </a:spcAft>
              <a:defRPr sz="2800" b="1">
                <a:solidFill>
                  <a:schemeClr val="accent2"/>
                </a:solidFill>
                <a:latin typeface="Verdana" panose="020B0604030504040204" pitchFamily="34" charset="0"/>
              </a:defRPr>
            </a:lvl2pPr>
            <a:lvl3pPr algn="l" rtl="0" eaLnBrk="1" fontAlgn="base" hangingPunct="1">
              <a:spcBef>
                <a:spcPct val="0"/>
              </a:spcBef>
              <a:spcAft>
                <a:spcPct val="0"/>
              </a:spcAft>
              <a:defRPr sz="2800" b="1">
                <a:solidFill>
                  <a:schemeClr val="accent2"/>
                </a:solidFill>
                <a:latin typeface="Verdana" panose="020B0604030504040204" pitchFamily="34" charset="0"/>
              </a:defRPr>
            </a:lvl3pPr>
            <a:lvl4pPr algn="l" rtl="0" eaLnBrk="1" fontAlgn="base" hangingPunct="1">
              <a:spcBef>
                <a:spcPct val="0"/>
              </a:spcBef>
              <a:spcAft>
                <a:spcPct val="0"/>
              </a:spcAft>
              <a:defRPr sz="2800" b="1">
                <a:solidFill>
                  <a:schemeClr val="accent2"/>
                </a:solidFill>
                <a:latin typeface="Verdana" panose="020B0604030504040204" pitchFamily="34" charset="0"/>
              </a:defRPr>
            </a:lvl4pPr>
            <a:lvl5pPr algn="l" rtl="0" eaLnBrk="1" fontAlgn="base" hangingPunct="1">
              <a:spcBef>
                <a:spcPct val="0"/>
              </a:spcBef>
              <a:spcAft>
                <a:spcPct val="0"/>
              </a:spcAft>
              <a:defRPr sz="2800" b="1">
                <a:solidFill>
                  <a:schemeClr val="accent2"/>
                </a:solidFill>
                <a:latin typeface="Verdana" panose="020B0604030504040204" pitchFamily="34" charset="0"/>
              </a:defRPr>
            </a:lvl5pPr>
            <a:lvl6pPr marL="457200" algn="l" rtl="0" eaLnBrk="1" fontAlgn="base" hangingPunct="1">
              <a:spcBef>
                <a:spcPct val="0"/>
              </a:spcBef>
              <a:spcAft>
                <a:spcPct val="0"/>
              </a:spcAft>
              <a:defRPr sz="2800" b="1">
                <a:solidFill>
                  <a:schemeClr val="accent2"/>
                </a:solidFill>
                <a:latin typeface="Verdana" panose="020B0604030504040204" pitchFamily="34" charset="0"/>
              </a:defRPr>
            </a:lvl6pPr>
            <a:lvl7pPr marL="914400" algn="l" rtl="0" eaLnBrk="1" fontAlgn="base" hangingPunct="1">
              <a:spcBef>
                <a:spcPct val="0"/>
              </a:spcBef>
              <a:spcAft>
                <a:spcPct val="0"/>
              </a:spcAft>
              <a:defRPr sz="2800" b="1">
                <a:solidFill>
                  <a:schemeClr val="accent2"/>
                </a:solidFill>
                <a:latin typeface="Verdana" panose="020B0604030504040204" pitchFamily="34" charset="0"/>
              </a:defRPr>
            </a:lvl7pPr>
            <a:lvl8pPr marL="1371600" algn="l" rtl="0" eaLnBrk="1" fontAlgn="base" hangingPunct="1">
              <a:spcBef>
                <a:spcPct val="0"/>
              </a:spcBef>
              <a:spcAft>
                <a:spcPct val="0"/>
              </a:spcAft>
              <a:defRPr sz="2800" b="1">
                <a:solidFill>
                  <a:schemeClr val="accent2"/>
                </a:solidFill>
                <a:latin typeface="Verdana" panose="020B0604030504040204" pitchFamily="34" charset="0"/>
              </a:defRPr>
            </a:lvl8pPr>
            <a:lvl9pPr marL="1828800" algn="l" rtl="0" eaLnBrk="1" fontAlgn="base" hangingPunct="1">
              <a:spcBef>
                <a:spcPct val="0"/>
              </a:spcBef>
              <a:spcAft>
                <a:spcPct val="0"/>
              </a:spcAft>
              <a:defRPr sz="2800" b="1">
                <a:solidFill>
                  <a:schemeClr val="accent2"/>
                </a:solidFill>
                <a:latin typeface="Verdana" panose="020B0604030504040204" pitchFamily="34" charset="0"/>
              </a:defRPr>
            </a:lvl9pPr>
          </a:lstStyle>
          <a:p>
            <a:pPr algn="ctr">
              <a:buClr>
                <a:schemeClr val="bg2">
                  <a:lumMod val="10000"/>
                </a:schemeClr>
              </a:buClr>
            </a:pPr>
            <a:r>
              <a:rPr lang="en-GB" sz="2200" dirty="0">
                <a:solidFill>
                  <a:schemeClr val="tx1">
                    <a:lumMod val="50000"/>
                  </a:schemeClr>
                </a:solidFill>
                <a:effectLst/>
                <a:latin typeface="Times New Roman" pitchFamily="18"/>
                <a:cs typeface="Times New Roman" pitchFamily="18"/>
              </a:rPr>
              <a:t>These statistics show that videogames capture a great deal of time and interest from school-aged youth. </a:t>
            </a:r>
          </a:p>
        </p:txBody>
      </p:sp>
    </p:spTree>
    <p:extLst>
      <p:ext uri="{BB962C8B-B14F-4D97-AF65-F5344CB8AC3E}">
        <p14:creationId xmlns:p14="http://schemas.microsoft.com/office/powerpoint/2010/main" val="33749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iterate type="wd">
                                    <p:tmAbs val="500"/>
                                  </p:iterate>
                                  <p:childTnLst>
                                    <p:set>
                                      <p:cBhvr>
                                        <p:cTn id="1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4" y="1481069"/>
            <a:ext cx="8062175" cy="3721995"/>
          </a:xfrm>
        </p:spPr>
        <p:txBody>
          <a:bodyPr/>
          <a:lstStyle/>
          <a:p>
            <a:pPr marL="0" indent="0" algn="just">
              <a:lnSpc>
                <a:spcPct val="150000"/>
              </a:lnSpc>
              <a:buNone/>
            </a:pPr>
            <a:r>
              <a:rPr lang="en-GB" b="0" dirty="0" smtClean="0">
                <a:latin typeface="Times New Roman" panose="02020603050405020304" pitchFamily="18" charset="0"/>
                <a:cs typeface="Times New Roman" panose="02020603050405020304" pitchFamily="18" charset="0"/>
              </a:rPr>
              <a:t>	</a:t>
            </a:r>
            <a:r>
              <a:rPr lang="en-GB" sz="2200" b="0" dirty="0">
                <a:solidFill>
                  <a:schemeClr val="tx1"/>
                </a:solidFill>
                <a:latin typeface="Times New Roman" panose="02020603050405020304" pitchFamily="18" charset="0"/>
                <a:cs typeface="Times New Roman" panose="02020603050405020304" pitchFamily="18" charset="0"/>
              </a:rPr>
              <a:t>But the sheer popularity of videogames with young people is not the primary reason that learning scientists have taken an interest; </a:t>
            </a:r>
            <a:r>
              <a:rPr lang="en-GB" sz="2200" i="1" u="sng" dirty="0">
                <a:solidFill>
                  <a:schemeClr val="tx1"/>
                </a:solidFill>
                <a:latin typeface="Times New Roman" panose="02020603050405020304" pitchFamily="18" charset="0"/>
                <a:cs typeface="Times New Roman" panose="02020603050405020304" pitchFamily="18" charset="0"/>
              </a:rPr>
              <a:t>rather, </a:t>
            </a:r>
            <a:r>
              <a:rPr lang="en-GB" sz="2200" b="0" dirty="0">
                <a:solidFill>
                  <a:schemeClr val="tx1"/>
                </a:solidFill>
                <a:latin typeface="Times New Roman" panose="02020603050405020304" pitchFamily="18" charset="0"/>
                <a:cs typeface="Times New Roman" panose="02020603050405020304" pitchFamily="18" charset="0"/>
              </a:rPr>
              <a:t>it is because they have </a:t>
            </a:r>
            <a:r>
              <a:rPr lang="en-GB" sz="2200" i="1" u="sng" dirty="0">
                <a:solidFill>
                  <a:schemeClr val="tx1"/>
                </a:solidFill>
                <a:latin typeface="Times New Roman" panose="02020603050405020304" pitchFamily="18" charset="0"/>
                <a:cs typeface="Times New Roman" panose="02020603050405020304" pitchFamily="18" charset="0"/>
              </a:rPr>
              <a:t>great potential to facilitate learning. </a:t>
            </a:r>
            <a:r>
              <a:rPr lang="en-GB" sz="2200" b="0" dirty="0">
                <a:solidFill>
                  <a:schemeClr val="tx1"/>
                </a:solidFill>
                <a:latin typeface="Times New Roman" panose="02020603050405020304" pitchFamily="18" charset="0"/>
                <a:cs typeface="Times New Roman" panose="02020603050405020304" pitchFamily="18" charset="0"/>
              </a:rPr>
              <a:t>Empirical findings on the impact of games come from a broad range of academic disciplines, including neuroscience, social studies education, literacy studies, health, and psychology. </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a:solidFill>
                  <a:schemeClr val="bg1"/>
                </a:solidFill>
                <a:latin typeface="Times New Roman" pitchFamily="18"/>
                <a:cs typeface="Times New Roman" pitchFamily="18"/>
              </a:rPr>
              <a:t>Videogames and Learning</a:t>
            </a:r>
          </a:p>
        </p:txBody>
      </p:sp>
    </p:spTree>
    <p:extLst>
      <p:ext uri="{BB962C8B-B14F-4D97-AF65-F5344CB8AC3E}">
        <p14:creationId xmlns:p14="http://schemas.microsoft.com/office/powerpoint/2010/main" val="257874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0" y="1045334"/>
            <a:ext cx="7598536" cy="4584878"/>
          </a:xfrm>
        </p:spPr>
        <p:txBody>
          <a:bodyPr/>
          <a:lstStyle/>
          <a:p>
            <a:pPr marL="0" indent="0" algn="just">
              <a:lnSpc>
                <a:spcPct val="150000"/>
              </a:lnSpc>
              <a:buNone/>
            </a:pPr>
            <a:r>
              <a:rPr lang="en-GB" sz="2200" b="0" dirty="0" smtClean="0">
                <a:solidFill>
                  <a:schemeClr val="tx1"/>
                </a:solidFill>
                <a:latin typeface="Times New Roman" panose="02020603050405020304" pitchFamily="18" charset="0"/>
                <a:cs typeface="Times New Roman" panose="02020603050405020304" pitchFamily="18" charset="0"/>
              </a:rPr>
              <a:t>Across </a:t>
            </a:r>
            <a:r>
              <a:rPr lang="en-GB" sz="2200" b="0" dirty="0">
                <a:solidFill>
                  <a:schemeClr val="tx1"/>
                </a:solidFill>
                <a:latin typeface="Times New Roman" panose="02020603050405020304" pitchFamily="18" charset="0"/>
                <a:cs typeface="Times New Roman" panose="02020603050405020304" pitchFamily="18" charset="0"/>
              </a:rPr>
              <a:t>these studies, several themes </a:t>
            </a:r>
            <a:r>
              <a:rPr lang="en-GB" sz="2200" b="0" dirty="0" smtClean="0">
                <a:solidFill>
                  <a:schemeClr val="tx1"/>
                </a:solidFill>
                <a:latin typeface="Times New Roman" panose="02020603050405020304" pitchFamily="18" charset="0"/>
                <a:cs typeface="Times New Roman" panose="02020603050405020304" pitchFamily="18" charset="0"/>
              </a:rPr>
              <a:t>emerge:</a:t>
            </a:r>
          </a:p>
          <a:p>
            <a:pPr marL="457200" indent="-457200" algn="just">
              <a:lnSpc>
                <a:spcPct val="150000"/>
              </a:lnSpc>
              <a:buFont typeface="+mj-lt"/>
              <a:buAutoNum type="arabicPeriod"/>
            </a:pPr>
            <a:r>
              <a:rPr lang="en-GB" sz="2200" b="0" dirty="0" smtClean="0">
                <a:solidFill>
                  <a:schemeClr val="tx1"/>
                </a:solidFill>
                <a:latin typeface="Times New Roman" panose="02020603050405020304" pitchFamily="18" charset="0"/>
                <a:cs typeface="Times New Roman" panose="02020603050405020304" pitchFamily="18" charset="0"/>
              </a:rPr>
              <a:t>Videogames </a:t>
            </a:r>
            <a:r>
              <a:rPr lang="en-GB" sz="2200" b="0" dirty="0">
                <a:solidFill>
                  <a:schemeClr val="tx1"/>
                </a:solidFill>
                <a:latin typeface="Times New Roman" panose="02020603050405020304" pitchFamily="18" charset="0"/>
                <a:cs typeface="Times New Roman" panose="02020603050405020304" pitchFamily="18" charset="0"/>
              </a:rPr>
              <a:t>are remarkably </a:t>
            </a:r>
            <a:r>
              <a:rPr lang="en-GB" sz="2200" b="0" dirty="0" smtClean="0">
                <a:solidFill>
                  <a:schemeClr val="tx1"/>
                </a:solidFill>
                <a:latin typeface="Times New Roman" panose="02020603050405020304" pitchFamily="18" charset="0"/>
                <a:cs typeface="Times New Roman" panose="02020603050405020304" pitchFamily="18" charset="0"/>
              </a:rPr>
              <a:t>engaging</a:t>
            </a:r>
          </a:p>
          <a:p>
            <a:pPr marL="457200" indent="-457200" algn="just">
              <a:lnSpc>
                <a:spcPct val="150000"/>
              </a:lnSpc>
              <a:buFont typeface="+mj-lt"/>
              <a:buAutoNum type="arabicPeriod"/>
            </a:pPr>
            <a:r>
              <a:rPr lang="en-GB" sz="2200" b="0" dirty="0" smtClean="0">
                <a:solidFill>
                  <a:schemeClr val="tx1"/>
                </a:solidFill>
                <a:latin typeface="Times New Roman" panose="02020603050405020304" pitchFamily="18" charset="0"/>
                <a:cs typeface="Times New Roman" panose="02020603050405020304" pitchFamily="18" charset="0"/>
              </a:rPr>
              <a:t>Commercial </a:t>
            </a:r>
            <a:r>
              <a:rPr lang="en-GB" sz="2200" b="0" dirty="0">
                <a:solidFill>
                  <a:schemeClr val="tx1"/>
                </a:solidFill>
                <a:latin typeface="Times New Roman" panose="02020603050405020304" pitchFamily="18" charset="0"/>
                <a:cs typeface="Times New Roman" panose="02020603050405020304" pitchFamily="18" charset="0"/>
              </a:rPr>
              <a:t>games often exemplify good pedagogical </a:t>
            </a:r>
            <a:r>
              <a:rPr lang="en-GB" sz="2200" b="0" dirty="0" smtClean="0">
                <a:solidFill>
                  <a:schemeClr val="tx1"/>
                </a:solidFill>
                <a:latin typeface="Times New Roman" panose="02020603050405020304" pitchFamily="18" charset="0"/>
                <a:cs typeface="Times New Roman" panose="02020603050405020304" pitchFamily="18" charset="0"/>
              </a:rPr>
              <a:t>principles</a:t>
            </a:r>
          </a:p>
          <a:p>
            <a:pPr marL="457200" indent="-457200" algn="just">
              <a:lnSpc>
                <a:spcPct val="150000"/>
              </a:lnSpc>
              <a:buFont typeface="+mj-lt"/>
              <a:buAutoNum type="arabicPeriod"/>
            </a:pPr>
            <a:r>
              <a:rPr lang="en-GB" sz="2200" b="0" dirty="0" smtClean="0">
                <a:solidFill>
                  <a:schemeClr val="tx1"/>
                </a:solidFill>
                <a:latin typeface="Times New Roman" panose="02020603050405020304" pitchFamily="18" charset="0"/>
                <a:cs typeface="Times New Roman" panose="02020603050405020304" pitchFamily="18" charset="0"/>
              </a:rPr>
              <a:t>Games </a:t>
            </a:r>
            <a:r>
              <a:rPr lang="en-GB" sz="2200" b="0" dirty="0">
                <a:solidFill>
                  <a:schemeClr val="tx1"/>
                </a:solidFill>
                <a:latin typeface="Times New Roman" panose="02020603050405020304" pitchFamily="18" charset="0"/>
                <a:cs typeface="Times New Roman" panose="02020603050405020304" pitchFamily="18" charset="0"/>
              </a:rPr>
              <a:t>provide opportunities for learning assessment that are quite </a:t>
            </a:r>
            <a:r>
              <a:rPr lang="en-GB" sz="2200" b="0" dirty="0" smtClean="0">
                <a:solidFill>
                  <a:schemeClr val="tx1"/>
                </a:solidFill>
                <a:latin typeface="Times New Roman" panose="02020603050405020304" pitchFamily="18" charset="0"/>
                <a:cs typeface="Times New Roman" panose="02020603050405020304" pitchFamily="18" charset="0"/>
              </a:rPr>
              <a:t>rich</a:t>
            </a:r>
          </a:p>
          <a:p>
            <a:pPr marL="457200" indent="-457200" algn="just">
              <a:lnSpc>
                <a:spcPct val="150000"/>
              </a:lnSpc>
              <a:buFont typeface="+mj-lt"/>
              <a:buAutoNum type="arabicPeriod"/>
            </a:pPr>
            <a:r>
              <a:rPr lang="en-GB" sz="2200" b="0" dirty="0" smtClean="0">
                <a:solidFill>
                  <a:schemeClr val="tx1"/>
                </a:solidFill>
                <a:latin typeface="Times New Roman" panose="02020603050405020304" pitchFamily="18" charset="0"/>
                <a:cs typeface="Times New Roman" panose="02020603050405020304" pitchFamily="18" charset="0"/>
              </a:rPr>
              <a:t>Their </a:t>
            </a:r>
            <a:r>
              <a:rPr lang="en-GB" sz="2200" b="0" dirty="0">
                <a:solidFill>
                  <a:schemeClr val="tx1"/>
                </a:solidFill>
                <a:latin typeface="Times New Roman" panose="02020603050405020304" pitchFamily="18" charset="0"/>
                <a:cs typeface="Times New Roman" panose="02020603050405020304" pitchFamily="18" charset="0"/>
              </a:rPr>
              <a:t>widespread popularity and existing online distribution channels demonstrate that they can easily scale up to entire schools and school districts.</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a:solidFill>
                  <a:schemeClr val="bg1"/>
                </a:solidFill>
                <a:latin typeface="Times New Roman" pitchFamily="18"/>
                <a:cs typeface="Times New Roman" pitchFamily="18"/>
              </a:rPr>
              <a:t>Videogames and Learning</a:t>
            </a:r>
          </a:p>
        </p:txBody>
      </p:sp>
    </p:spTree>
    <p:extLst>
      <p:ext uri="{BB962C8B-B14F-4D97-AF65-F5344CB8AC3E}">
        <p14:creationId xmlns:p14="http://schemas.microsoft.com/office/powerpoint/2010/main" val="38249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0" y="1045334"/>
            <a:ext cx="7598536" cy="4584878"/>
          </a:xfrm>
        </p:spPr>
        <p:txBody>
          <a:bodyPr/>
          <a:lstStyle/>
          <a:p>
            <a:pPr marL="0" indent="0" algn="just">
              <a:lnSpc>
                <a:spcPct val="150000"/>
              </a:lnSpc>
              <a:buNone/>
            </a:pPr>
            <a:r>
              <a:rPr lang="en-GB" sz="2200" b="0" dirty="0" smtClean="0">
                <a:solidFill>
                  <a:schemeClr val="tx1"/>
                </a:solidFill>
                <a:latin typeface="Times New Roman" panose="02020603050405020304" pitchFamily="18" charset="0"/>
                <a:cs typeface="Times New Roman" panose="02020603050405020304" pitchFamily="18" charset="0"/>
              </a:rPr>
              <a:t>	Videogames </a:t>
            </a:r>
            <a:r>
              <a:rPr lang="en-GB" sz="2200" i="1" u="sng" dirty="0">
                <a:solidFill>
                  <a:schemeClr val="tx1"/>
                </a:solidFill>
                <a:latin typeface="Times New Roman" panose="02020603050405020304" pitchFamily="18" charset="0"/>
                <a:cs typeface="Times New Roman" panose="02020603050405020304" pitchFamily="18" charset="0"/>
              </a:rPr>
              <a:t>have played </a:t>
            </a:r>
            <a:r>
              <a:rPr lang="en-GB" sz="2200" b="0" dirty="0">
                <a:solidFill>
                  <a:schemeClr val="tx1"/>
                </a:solidFill>
                <a:latin typeface="Times New Roman" panose="02020603050405020304" pitchFamily="18" charset="0"/>
                <a:cs typeface="Times New Roman" panose="02020603050405020304" pitchFamily="18" charset="0"/>
              </a:rPr>
              <a:t>various </a:t>
            </a:r>
            <a:r>
              <a:rPr lang="en-GB" sz="2200" i="1" u="sng" dirty="0">
                <a:solidFill>
                  <a:schemeClr val="tx1"/>
                </a:solidFill>
                <a:latin typeface="Times New Roman" panose="02020603050405020304" pitchFamily="18" charset="0"/>
                <a:cs typeface="Times New Roman" panose="02020603050405020304" pitchFamily="18" charset="0"/>
              </a:rPr>
              <a:t>roles in learning depending on factors </a:t>
            </a:r>
            <a:r>
              <a:rPr lang="en-GB" sz="2200" b="0" dirty="0">
                <a:solidFill>
                  <a:schemeClr val="tx1"/>
                </a:solidFill>
                <a:latin typeface="Times New Roman" panose="02020603050405020304" pitchFamily="18" charset="0"/>
                <a:cs typeface="Times New Roman" panose="02020603050405020304" pitchFamily="18" charset="0"/>
              </a:rPr>
              <a:t>such as context, goal, participant structure, nature of the videogame used, topically relevant theme, and demographics of the targeted </a:t>
            </a:r>
            <a:r>
              <a:rPr lang="en-GB" sz="2200" b="0" dirty="0" smtClean="0">
                <a:solidFill>
                  <a:schemeClr val="tx1"/>
                </a:solidFill>
                <a:latin typeface="Times New Roman" panose="02020603050405020304" pitchFamily="18" charset="0"/>
                <a:cs typeface="Times New Roman" panose="02020603050405020304" pitchFamily="18" charset="0"/>
              </a:rPr>
              <a:t>players.</a:t>
            </a:r>
          </a:p>
          <a:p>
            <a:pPr marL="0" indent="0" algn="just">
              <a:lnSpc>
                <a:spcPct val="150000"/>
              </a:lnSpc>
              <a:buNone/>
            </a:pPr>
            <a:endParaRPr lang="en-GB" sz="2200" b="0" dirty="0">
              <a:solidFill>
                <a:schemeClr val="tx1"/>
              </a:solidFill>
              <a:latin typeface="Times New Roman" panose="02020603050405020304" pitchFamily="18" charset="0"/>
              <a:cs typeface="Times New Roman" panose="02020603050405020304" pitchFamily="18" charset="0"/>
            </a:endParaRPr>
          </a:p>
          <a:p>
            <a:pPr marL="0" indent="0" algn="ctr">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This section details these key </a:t>
            </a:r>
            <a:r>
              <a:rPr lang="en-GB" sz="2200" b="0" dirty="0" smtClean="0">
                <a:solidFill>
                  <a:schemeClr val="tx1"/>
                </a:solidFill>
                <a:latin typeface="Times New Roman" panose="02020603050405020304" pitchFamily="18" charset="0"/>
                <a:cs typeface="Times New Roman" panose="02020603050405020304" pitchFamily="18" charset="0"/>
              </a:rPr>
              <a:t>roles.</a:t>
            </a:r>
            <a:endParaRPr lang="en-GB" sz="2200" b="0" dirty="0">
              <a:solidFill>
                <a:schemeClr val="tx1"/>
              </a:solidFill>
              <a:latin typeface="Times New Roman" panose="02020603050405020304" pitchFamily="18" charset="0"/>
              <a:cs typeface="Times New Roman" panose="02020603050405020304" pitchFamily="18" charset="0"/>
            </a:endParaRP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The Roles that Videogames Play</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2955590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0" y="1045334"/>
            <a:ext cx="7598536"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Perhaps the most common conception of the role of videogames in learning is as the content to be learned – most typically as content knowledge and skills, but at times including dispositions as well. </a:t>
            </a:r>
          </a:p>
          <a:p>
            <a:pPr marL="0" indent="0">
              <a:lnSpc>
                <a:spcPct val="150000"/>
              </a:lnSpc>
              <a:buNone/>
            </a:pPr>
            <a:r>
              <a:rPr lang="en-GB" sz="2200" b="0" dirty="0" smtClean="0">
                <a:solidFill>
                  <a:schemeClr val="tx1"/>
                </a:solidFill>
                <a:latin typeface="Times New Roman" panose="02020603050405020304" pitchFamily="18" charset="0"/>
                <a:cs typeface="Times New Roman" panose="02020603050405020304" pitchFamily="18" charset="0"/>
              </a:rPr>
              <a:t>	In </a:t>
            </a:r>
            <a:r>
              <a:rPr lang="en-GB" sz="2200" b="0" dirty="0">
                <a:solidFill>
                  <a:schemeClr val="tx1"/>
                </a:solidFill>
                <a:latin typeface="Times New Roman" panose="02020603050405020304" pitchFamily="18" charset="0"/>
                <a:cs typeface="Times New Roman" panose="02020603050405020304" pitchFamily="18" charset="0"/>
              </a:rPr>
              <a:t>this chapter, we focus on three disciplines: </a:t>
            </a:r>
            <a:endParaRPr lang="en-GB" sz="2200" b="0" dirty="0" smtClean="0">
              <a:solidFill>
                <a:schemeClr val="tx1"/>
              </a:solidFill>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GB" sz="2200" b="0" dirty="0" smtClean="0">
                <a:solidFill>
                  <a:schemeClr val="tx1"/>
                </a:solidFill>
                <a:latin typeface="Times New Roman" panose="02020603050405020304" pitchFamily="18" charset="0"/>
                <a:cs typeface="Times New Roman" panose="02020603050405020304" pitchFamily="18" charset="0"/>
              </a:rPr>
              <a:t>history</a:t>
            </a:r>
            <a:r>
              <a:rPr lang="en-GB" sz="2200" b="0" dirty="0">
                <a:solidFill>
                  <a:schemeClr val="tx1"/>
                </a:solidFill>
                <a:latin typeface="Times New Roman" panose="02020603050405020304" pitchFamily="18" charset="0"/>
                <a:cs typeface="Times New Roman" panose="02020603050405020304" pitchFamily="18" charset="0"/>
              </a:rPr>
              <a:t>, </a:t>
            </a:r>
            <a:endParaRPr lang="en-GB" sz="2200" b="0" dirty="0" smtClean="0">
              <a:solidFill>
                <a:schemeClr val="tx1"/>
              </a:solidFill>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GB" sz="2200" b="0" dirty="0" smtClean="0">
                <a:solidFill>
                  <a:schemeClr val="tx1"/>
                </a:solidFill>
                <a:latin typeface="Times New Roman" panose="02020603050405020304" pitchFamily="18" charset="0"/>
                <a:cs typeface="Times New Roman" panose="02020603050405020304" pitchFamily="18" charset="0"/>
              </a:rPr>
              <a:t>science</a:t>
            </a:r>
            <a:r>
              <a:rPr lang="en-GB" sz="2200" b="0" dirty="0">
                <a:solidFill>
                  <a:schemeClr val="tx1"/>
                </a:solidFill>
                <a:latin typeface="Times New Roman" panose="02020603050405020304" pitchFamily="18" charset="0"/>
                <a:cs typeface="Times New Roman" panose="02020603050405020304" pitchFamily="18" charset="0"/>
              </a:rPr>
              <a:t>, </a:t>
            </a:r>
          </a:p>
          <a:p>
            <a:pPr>
              <a:lnSpc>
                <a:spcPct val="150000"/>
              </a:lnSpc>
              <a:buFont typeface="Arial" panose="020B0604020202020204" pitchFamily="34" charset="0"/>
              <a:buChar char="•"/>
            </a:pPr>
            <a:r>
              <a:rPr lang="en-GB" sz="2200" b="0" dirty="0" smtClean="0">
                <a:solidFill>
                  <a:schemeClr val="tx1"/>
                </a:solidFill>
                <a:latin typeface="Times New Roman" panose="02020603050405020304" pitchFamily="18" charset="0"/>
                <a:cs typeface="Times New Roman" panose="02020603050405020304" pitchFamily="18" charset="0"/>
              </a:rPr>
              <a:t>language </a:t>
            </a:r>
            <a:r>
              <a:rPr lang="en-GB" sz="2200" b="0" dirty="0">
                <a:solidFill>
                  <a:schemeClr val="tx1"/>
                </a:solidFill>
                <a:latin typeface="Times New Roman" panose="02020603050405020304" pitchFamily="18" charset="0"/>
                <a:cs typeface="Times New Roman" panose="02020603050405020304" pitchFamily="18" charset="0"/>
              </a:rPr>
              <a:t>learning. </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Content</a:t>
            </a:r>
            <a:endParaRPr lang="en-GB" dirty="0">
              <a:solidFill>
                <a:schemeClr val="bg1"/>
              </a:solidFill>
              <a:latin typeface="Times New Roman" pitchFamily="18"/>
              <a:cs typeface="Times New Roman" pitchFamily="18"/>
            </a:endParaRPr>
          </a:p>
        </p:txBody>
      </p:sp>
    </p:spTree>
    <p:extLst>
      <p:ext uri="{BB962C8B-B14F-4D97-AF65-F5344CB8AC3E}">
        <p14:creationId xmlns:p14="http://schemas.microsoft.com/office/powerpoint/2010/main" val="313521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00" y="1045334"/>
            <a:ext cx="7598536" cy="4584878"/>
          </a:xfrm>
        </p:spPr>
        <p:txBody>
          <a:bodyPr/>
          <a:lstStyle/>
          <a:p>
            <a:pPr marL="0" indent="0" algn="just">
              <a:lnSpc>
                <a:spcPct val="150000"/>
              </a:lnSpc>
              <a:buNone/>
            </a:pPr>
            <a:r>
              <a:rPr lang="en-GB" sz="2200" b="0" dirty="0">
                <a:solidFill>
                  <a:schemeClr val="tx1"/>
                </a:solidFill>
                <a:latin typeface="Times New Roman" panose="02020603050405020304" pitchFamily="18" charset="0"/>
                <a:cs typeface="Times New Roman" panose="02020603050405020304" pitchFamily="18" charset="0"/>
              </a:rPr>
              <a:t>	</a:t>
            </a:r>
          </a:p>
        </p:txBody>
      </p:sp>
      <p:sp>
        <p:nvSpPr>
          <p:cNvPr id="8" name="Action Button: Back or Previous 7">
            <a:hlinkClick r:id="" action="ppaction://hlinkshowjump?jump=previousslide" highlightClick="1"/>
          </p:cNvPr>
          <p:cNvSpPr/>
          <p:nvPr/>
        </p:nvSpPr>
        <p:spPr bwMode="auto">
          <a:xfrm>
            <a:off x="620200" y="6065948"/>
            <a:ext cx="463639" cy="399245"/>
          </a:xfrm>
          <a:prstGeom prst="actionButtonBackPrevious">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9" name="Action Button: Forward or Next 8">
            <a:hlinkClick r:id="" action="ppaction://hlinkshowjump?jump=nextslide" highlightClick="1"/>
          </p:cNvPr>
          <p:cNvSpPr/>
          <p:nvPr/>
        </p:nvSpPr>
        <p:spPr bwMode="auto">
          <a:xfrm>
            <a:off x="1725769" y="6065947"/>
            <a:ext cx="489397" cy="399245"/>
          </a:xfrm>
          <a:prstGeom prst="actionButtonForwardNext">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0" name="Action Button: Home 9">
            <a:hlinkClick r:id="rId2" action="ppaction://hlinksldjump" highlightClick="1"/>
          </p:cNvPr>
          <p:cNvSpPr/>
          <p:nvPr/>
        </p:nvSpPr>
        <p:spPr bwMode="auto">
          <a:xfrm>
            <a:off x="1185863" y="6065949"/>
            <a:ext cx="437882" cy="399245"/>
          </a:xfrm>
          <a:prstGeom prst="actionButtonHome">
            <a:avLst/>
          </a:prstGeom>
          <a:solidFill>
            <a:srgbClr val="11111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endParaRPr>
          </a:p>
        </p:txBody>
      </p:sp>
      <p:sp>
        <p:nvSpPr>
          <p:cNvPr id="11" name="Title 1"/>
          <p:cNvSpPr>
            <a:spLocks noGrp="1"/>
          </p:cNvSpPr>
          <p:nvPr>
            <p:ph type="title"/>
          </p:nvPr>
        </p:nvSpPr>
        <p:spPr>
          <a:xfrm>
            <a:off x="1083839" y="0"/>
            <a:ext cx="7848600" cy="609600"/>
          </a:xfrm>
        </p:spPr>
        <p:txBody>
          <a:bodyPr/>
          <a:lstStyle/>
          <a:p>
            <a:pPr lvl="0" algn="ctr">
              <a:lnSpc>
                <a:spcPct val="150000"/>
              </a:lnSpc>
              <a:buClr>
                <a:schemeClr val="bg2">
                  <a:lumMod val="10000"/>
                </a:schemeClr>
              </a:buClr>
            </a:pPr>
            <a:r>
              <a:rPr lang="en-GB" dirty="0" smtClean="0">
                <a:solidFill>
                  <a:schemeClr val="bg1"/>
                </a:solidFill>
                <a:latin typeface="Times New Roman" pitchFamily="18"/>
                <a:cs typeface="Times New Roman" pitchFamily="18"/>
              </a:rPr>
              <a:t>Games as Content-&gt; </a:t>
            </a:r>
            <a:r>
              <a:rPr lang="en-GB" dirty="0">
                <a:solidFill>
                  <a:schemeClr val="bg1"/>
                </a:solidFill>
                <a:latin typeface="Times New Roman" pitchFamily="18"/>
                <a:cs typeface="Times New Roman" pitchFamily="18"/>
              </a:rPr>
              <a:t>H</a:t>
            </a:r>
            <a:r>
              <a:rPr lang="en-GB" dirty="0" smtClean="0">
                <a:solidFill>
                  <a:schemeClr val="bg1"/>
                </a:solidFill>
                <a:latin typeface="Times New Roman" pitchFamily="18"/>
                <a:cs typeface="Times New Roman" pitchFamily="18"/>
              </a:rPr>
              <a:t>istory game</a:t>
            </a:r>
            <a:endParaRPr lang="en-GB" dirty="0">
              <a:solidFill>
                <a:schemeClr val="bg1"/>
              </a:solidFill>
              <a:latin typeface="Times New Roman" pitchFamily="18"/>
              <a:cs typeface="Times New Roman" pitchFamily="18"/>
            </a:endParaRPr>
          </a:p>
        </p:txBody>
      </p:sp>
      <p:pic>
        <p:nvPicPr>
          <p:cNvPr id="1026" name="Picture 2" descr="civilization videogame зурган илэрцүү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46" y="1128907"/>
            <a:ext cx="4163464" cy="4602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vilization videogame зурган илэрцүү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139" y="1128907"/>
            <a:ext cx="3457036" cy="2169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stretch>
            <a:fillRect/>
          </a:stretch>
        </p:blipFill>
        <p:spPr>
          <a:xfrm>
            <a:off x="5046775" y="3542763"/>
            <a:ext cx="3418399" cy="2188336"/>
          </a:xfrm>
          <a:prstGeom prst="rect">
            <a:avLst/>
          </a:prstGeom>
        </p:spPr>
      </p:pic>
    </p:spTree>
    <p:extLst>
      <p:ext uri="{BB962C8B-B14F-4D97-AF65-F5344CB8AC3E}">
        <p14:creationId xmlns:p14="http://schemas.microsoft.com/office/powerpoint/2010/main" val="210290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ference_3">
  <a:themeElements>
    <a:clrScheme name="Conference_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굴림" pitchFamily="34" charset="-127"/>
          </a:defRPr>
        </a:defPPr>
      </a:lstStyle>
    </a:lnDef>
  </a:objectDefaults>
  <a:extraClrSchemeLst>
    <a:extraClrScheme>
      <a:clrScheme name="Conference_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2135</TotalTime>
  <Words>305</Words>
  <Application>Microsoft Office PowerPoint</Application>
  <PresentationFormat>On-screen Show (4:3)</PresentationFormat>
  <Paragraphs>95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굴림</vt:lpstr>
      <vt:lpstr>宋体</vt:lpstr>
      <vt:lpstr>Arial</vt:lpstr>
      <vt:lpstr>Calibri Light</vt:lpstr>
      <vt:lpstr>Times New Roman</vt:lpstr>
      <vt:lpstr>Verdana</vt:lpstr>
      <vt:lpstr>Wingdings</vt:lpstr>
      <vt:lpstr>Conference_3</vt:lpstr>
      <vt:lpstr>THE CAMBRIDGE HANDBOOK OF THE LEARNING SCIENCES </vt:lpstr>
      <vt:lpstr>Content</vt:lpstr>
      <vt:lpstr>In 2010 in America alone, total costumer spending </vt:lpstr>
      <vt:lpstr>Videogames and Learning</vt:lpstr>
      <vt:lpstr>Videogames and Learning</vt:lpstr>
      <vt:lpstr>Videogames and Learning</vt:lpstr>
      <vt:lpstr>The Roles that Videogames Play</vt:lpstr>
      <vt:lpstr>Games as Content</vt:lpstr>
      <vt:lpstr>Games as Content-&gt; History game</vt:lpstr>
      <vt:lpstr>Games as Content-&gt; Science game</vt:lpstr>
      <vt:lpstr>Games as Content-&gt; Language learning game</vt:lpstr>
      <vt:lpstr>Games as Content-&gt; Mathematics game</vt:lpstr>
      <vt:lpstr>Games as Bait</vt:lpstr>
      <vt:lpstr>Games as Assessment</vt:lpstr>
      <vt:lpstr>Games as Assessment</vt:lpstr>
      <vt:lpstr>Games as Assessment</vt:lpstr>
      <vt:lpstr>Games as Architectures for Engagement</vt:lpstr>
      <vt:lpstr>Games as Architectures for Engagement</vt:lpstr>
      <vt:lpstr>Games as Architectures for Engagement</vt:lpstr>
      <vt:lpstr>Games as Architectures for Engagement</vt:lpstr>
      <vt:lpstr>Games as Architectures for Engagement</vt:lpstr>
      <vt:lpstr>Debate on Evidence of Effectiveness</vt:lpstr>
      <vt:lpstr>Debate on Evidence of Effectiveness</vt:lpstr>
      <vt:lpstr>Debate on Evidence of Effectiveness</vt:lpstr>
      <vt:lpstr>Debate on Evidence of Effectiveness</vt:lpstr>
      <vt:lpstr>Current and Future Challenge</vt:lpstr>
      <vt:lpstr>Current and Future Challenge</vt:lpstr>
      <vt:lpstr>Current and Future Challenge</vt:lpstr>
      <vt:lpstr>Current and Future Challenge</vt:lpstr>
      <vt:lpstr>PowerPoint Presentation</vt:lpstr>
    </vt:vector>
  </TitlesOfParts>
  <Company>WwW.YlmF.CoM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CAMBRIDGE HANDBOOK OF THE LEARNING SCIENCES </dc:title>
  <dc:creator>Urnaa</dc:creator>
  <cp:lastModifiedBy>Urnaa</cp:lastModifiedBy>
  <cp:revision>144</cp:revision>
  <dcterms:created xsi:type="dcterms:W3CDTF">2016-09-24T13:57:50Z</dcterms:created>
  <dcterms:modified xsi:type="dcterms:W3CDTF">2016-10-08T11:59:00Z</dcterms:modified>
</cp:coreProperties>
</file>